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Gill Sans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7" roundtripDataSignature="AMtx7mgMlSmSpXy5u6bcs5pGcE1o2mi+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4419FC-3B82-4888-8BEB-7E0381AC82C7}">
  <a:tblStyle styleId="{E94419FC-3B82-4888-8BEB-7E0381AC82C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2E8E7"/>
          </a:solidFill>
        </a:fill>
      </a:tcStyle>
    </a:wholeTbl>
    <a:band1H>
      <a:tcTxStyle/>
      <a:tcStyle>
        <a:fill>
          <a:solidFill>
            <a:srgbClr val="E4CECD"/>
          </a:solidFill>
        </a:fill>
      </a:tcStyle>
    </a:band1H>
    <a:band2H>
      <a:tcTxStyle/>
    </a:band2H>
    <a:band1V>
      <a:tcTxStyle/>
      <a:tcStyle>
        <a:fill>
          <a:solidFill>
            <a:srgbClr val="E4CECD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GillSans-bold.fntdata"/><Relationship Id="rId25" Type="http://schemas.openxmlformats.org/officeDocument/2006/relationships/font" Target="fonts/GillSans-regular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" type="body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3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2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2"/>
          <p:cNvSpPr txBox="1"/>
          <p:nvPr>
            <p:ph idx="1" type="body"/>
          </p:nvPr>
        </p:nvSpPr>
        <p:spPr>
          <a:xfrm rot="5400000">
            <a:off x="3931126" y="-1328261"/>
            <a:ext cx="4351338" cy="10659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2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3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3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3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" name="Google Shape;38;p24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/>
          <p:nvPr>
            <p:ph type="title"/>
          </p:nvPr>
        </p:nvSpPr>
        <p:spPr>
          <a:xfrm>
            <a:off x="777240" y="1709738"/>
            <a:ext cx="10570210" cy="27588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" type="body"/>
          </p:nvPr>
        </p:nvSpPr>
        <p:spPr>
          <a:xfrm>
            <a:off x="777240" y="4589463"/>
            <a:ext cx="1057021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25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" type="body"/>
          </p:nvPr>
        </p:nvSpPr>
        <p:spPr>
          <a:xfrm>
            <a:off x="777240" y="1825625"/>
            <a:ext cx="52425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777240" y="365125"/>
            <a:ext cx="105781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777240" y="1801812"/>
            <a:ext cx="5220335" cy="935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777240" y="2825749"/>
            <a:ext cx="5220335" cy="336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7"/>
          <p:cNvSpPr txBox="1"/>
          <p:nvPr>
            <p:ph idx="3" type="body"/>
          </p:nvPr>
        </p:nvSpPr>
        <p:spPr>
          <a:xfrm>
            <a:off x="6172200" y="1801812"/>
            <a:ext cx="5183188" cy="935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27"/>
          <p:cNvSpPr txBox="1"/>
          <p:nvPr>
            <p:ph idx="4" type="body"/>
          </p:nvPr>
        </p:nvSpPr>
        <p:spPr>
          <a:xfrm>
            <a:off x="6172200" y="2825749"/>
            <a:ext cx="5183188" cy="336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/>
          <p:nvPr>
            <p:ph type="title"/>
          </p:nvPr>
        </p:nvSpPr>
        <p:spPr>
          <a:xfrm>
            <a:off x="777240" y="457200"/>
            <a:ext cx="3994785" cy="250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Gill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" type="body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5" name="Google Shape;75;p30"/>
          <p:cNvSpPr txBox="1"/>
          <p:nvPr>
            <p:ph idx="2" type="body"/>
          </p:nvPr>
        </p:nvSpPr>
        <p:spPr>
          <a:xfrm>
            <a:off x="777240" y="3092450"/>
            <a:ext cx="3994785" cy="2776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0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1"/>
          <p:cNvSpPr txBox="1"/>
          <p:nvPr>
            <p:ph type="title"/>
          </p:nvPr>
        </p:nvSpPr>
        <p:spPr>
          <a:xfrm>
            <a:off x="777240" y="457200"/>
            <a:ext cx="3994785" cy="25054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Gill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1"/>
          <p:cNvSpPr/>
          <p:nvPr>
            <p:ph idx="2" type="pic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1"/>
          <p:cNvSpPr txBox="1"/>
          <p:nvPr>
            <p:ph idx="1" type="body"/>
          </p:nvPr>
        </p:nvSpPr>
        <p:spPr>
          <a:xfrm>
            <a:off x="777240" y="3081275"/>
            <a:ext cx="3994785" cy="277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31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1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1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22"/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8" name="Google Shape;8;p22"/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9" name="Google Shape;9;p22"/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rgbClr val="B7E3AB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2"/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2"/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rgbClr val="90D39D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2"/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2"/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rgbClr val="94D682">
                <a:alpha val="7176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2"/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2"/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784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2"/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2"/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rgbClr val="D9F0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2"/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rgbClr val="E3B2A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2"/>
            <p:cNvSpPr/>
            <p:nvPr/>
          </p:nvSpPr>
          <p:spPr>
            <a:xfrm>
              <a:off x="11642244" y="6317718"/>
              <a:ext cx="549756" cy="540282"/>
            </a:xfrm>
            <a:custGeom>
              <a:rect b="b" l="l" r="r" t="t"/>
              <a:pathLst>
                <a:path extrusionOk="0" h="2079100" w="2115556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rgbClr val="E3B2A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" name="Google Shape;20;p22"/>
            <p:cNvSpPr/>
            <p:nvPr/>
          </p:nvSpPr>
          <p:spPr>
            <a:xfrm>
              <a:off x="-1" y="-1"/>
              <a:ext cx="510196" cy="538336"/>
            </a:xfrm>
            <a:custGeom>
              <a:rect b="b" l="l" r="r" t="t"/>
              <a:pathLst>
                <a:path extrusionOk="0" h="538336" w="51019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rgbClr val="D9F0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" name="Google Shape;21;p22"/>
            <p:cNvSpPr/>
            <p:nvPr/>
          </p:nvSpPr>
          <p:spPr>
            <a:xfrm>
              <a:off x="10528695" y="1"/>
              <a:ext cx="554074" cy="282754"/>
            </a:xfrm>
            <a:custGeom>
              <a:rect b="b" l="l" r="r" t="t"/>
              <a:pathLst>
                <a:path extrusionOk="0" h="157771" w="309162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rgbClr val="D5D0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" name="Google Shape;22;p22"/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2"/>
            <p:cNvSpPr/>
            <p:nvPr/>
          </p:nvSpPr>
          <p:spPr>
            <a:xfrm>
              <a:off x="12051348" y="5576515"/>
              <a:ext cx="137603" cy="210490"/>
            </a:xfrm>
            <a:custGeom>
              <a:rect b="b" l="l" r="r" t="t"/>
              <a:pathLst>
                <a:path extrusionOk="0" h="210490" w="137603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rgbClr val="CFE0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  <p:sp>
        <p:nvSpPr>
          <p:cNvPr id="27" name="Google Shape;27;p22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  <a:defRPr b="0" i="0" sz="5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22"/>
          <p:cNvSpPr txBox="1"/>
          <p:nvPr>
            <p:ph idx="1" type="body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E5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7E5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7E5A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7E5A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7E5A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ordwall.net/ro/resource/13066294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Relationship Id="rId6" Type="http://schemas.openxmlformats.org/officeDocument/2006/relationships/image" Target="../media/image42.png"/><Relationship Id="rId7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40.jpg"/><Relationship Id="rId11" Type="http://schemas.openxmlformats.org/officeDocument/2006/relationships/image" Target="../media/image46.png"/><Relationship Id="rId10" Type="http://schemas.openxmlformats.org/officeDocument/2006/relationships/image" Target="../media/image43.png"/><Relationship Id="rId9" Type="http://schemas.openxmlformats.org/officeDocument/2006/relationships/image" Target="../media/image53.jpg"/><Relationship Id="rId5" Type="http://schemas.openxmlformats.org/officeDocument/2006/relationships/image" Target="../media/image35.jpg"/><Relationship Id="rId6" Type="http://schemas.openxmlformats.org/officeDocument/2006/relationships/image" Target="../media/image7.jpg"/><Relationship Id="rId7" Type="http://schemas.openxmlformats.org/officeDocument/2006/relationships/image" Target="../media/image39.jpg"/><Relationship Id="rId8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47.jpg"/><Relationship Id="rId5" Type="http://schemas.openxmlformats.org/officeDocument/2006/relationships/image" Target="../media/image49.jpg"/><Relationship Id="rId6" Type="http://schemas.openxmlformats.org/officeDocument/2006/relationships/image" Target="../media/image51.jpg"/><Relationship Id="rId7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50.png"/><Relationship Id="rId5" Type="http://schemas.openxmlformats.org/officeDocument/2006/relationships/image" Target="../media/image57.png"/><Relationship Id="rId6" Type="http://schemas.openxmlformats.org/officeDocument/2006/relationships/image" Target="../media/image56.png"/><Relationship Id="rId7" Type="http://schemas.openxmlformats.org/officeDocument/2006/relationships/image" Target="../media/image60.jpg"/><Relationship Id="rId8" Type="http://schemas.openxmlformats.org/officeDocument/2006/relationships/image" Target="../media/image6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65.png"/><Relationship Id="rId5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jpg"/><Relationship Id="rId4" Type="http://schemas.openxmlformats.org/officeDocument/2006/relationships/image" Target="../media/image67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an-caragea.ro/blog/2015/07/27/cele-mai-frumoase-ciuperci-din-lume/" TargetMode="External"/><Relationship Id="rId4" Type="http://schemas.openxmlformats.org/officeDocument/2006/relationships/hyperlink" Target="https://wordart.com/edit/av2ajypf9tr3" TargetMode="External"/><Relationship Id="rId5" Type="http://schemas.openxmlformats.org/officeDocument/2006/relationships/image" Target="../media/image66.png"/><Relationship Id="rId6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6.jpg"/><Relationship Id="rId11" Type="http://schemas.openxmlformats.org/officeDocument/2006/relationships/image" Target="../media/image11.png"/><Relationship Id="rId10" Type="http://schemas.openxmlformats.org/officeDocument/2006/relationships/image" Target="../media/image7.jpg"/><Relationship Id="rId9" Type="http://schemas.openxmlformats.org/officeDocument/2006/relationships/image" Target="../media/image8.jpg"/><Relationship Id="rId5" Type="http://schemas.openxmlformats.org/officeDocument/2006/relationships/image" Target="../media/image1.jpg"/><Relationship Id="rId6" Type="http://schemas.openxmlformats.org/officeDocument/2006/relationships/image" Target="../media/image4.jpg"/><Relationship Id="rId7" Type="http://schemas.openxmlformats.org/officeDocument/2006/relationships/image" Target="../media/image19.jpg"/><Relationship Id="rId8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5" Type="http://schemas.openxmlformats.org/officeDocument/2006/relationships/image" Target="../media/image16.jpg"/><Relationship Id="rId6" Type="http://schemas.openxmlformats.org/officeDocument/2006/relationships/image" Target="../media/image15.png"/><Relationship Id="rId7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8.jpg"/><Relationship Id="rId5" Type="http://schemas.openxmlformats.org/officeDocument/2006/relationships/image" Target="../media/image20.jpg"/><Relationship Id="rId6" Type="http://schemas.openxmlformats.org/officeDocument/2006/relationships/image" Target="../media/image17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44.png"/><Relationship Id="rId6" Type="http://schemas.openxmlformats.org/officeDocument/2006/relationships/image" Target="../media/image31.png"/><Relationship Id="rId7" Type="http://schemas.openxmlformats.org/officeDocument/2006/relationships/image" Target="../media/image26.jpg"/><Relationship Id="rId8" Type="http://schemas.openxmlformats.org/officeDocument/2006/relationships/image" Target="../media/image4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/>
          <p:nvPr/>
        </p:nvSpPr>
        <p:spPr>
          <a:xfrm>
            <a:off x="0" y="6238328"/>
            <a:ext cx="609452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o-RO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https://wordwall.net/ro/resource/13066294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, venn diagram&#10;&#10;Description automatically generated" id="103" name="Google Shape;103;p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0" y="133351"/>
            <a:ext cx="6410325" cy="6104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C8D1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" name="Google Shape;274;p10"/>
          <p:cNvSpPr txBox="1"/>
          <p:nvPr>
            <p:ph type="title"/>
          </p:nvPr>
        </p:nvSpPr>
        <p:spPr>
          <a:xfrm>
            <a:off x="777239" y="777240"/>
            <a:ext cx="6168331" cy="10039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ro-RO" sz="4400"/>
              <a:t>Rezultate</a:t>
            </a:r>
            <a:endParaRPr/>
          </a:p>
        </p:txBody>
      </p:sp>
      <p:sp>
        <p:nvSpPr>
          <p:cNvPr id="275" name="Google Shape;275;p10"/>
          <p:cNvSpPr txBox="1"/>
          <p:nvPr>
            <p:ph idx="1" type="body"/>
          </p:nvPr>
        </p:nvSpPr>
        <p:spPr>
          <a:xfrm>
            <a:off x="777239" y="3428999"/>
            <a:ext cx="6168331" cy="2747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grpSp>
        <p:nvGrpSpPr>
          <p:cNvPr id="276" name="Google Shape;276;p10"/>
          <p:cNvGrpSpPr/>
          <p:nvPr/>
        </p:nvGrpSpPr>
        <p:grpSpPr>
          <a:xfrm>
            <a:off x="7893625" y="927887"/>
            <a:ext cx="3205279" cy="2727847"/>
            <a:chOff x="7893625" y="927887"/>
            <a:chExt cx="3205279" cy="2727847"/>
          </a:xfrm>
        </p:grpSpPr>
        <p:sp>
          <p:nvSpPr>
            <p:cNvPr id="277" name="Google Shape;277;p10"/>
            <p:cNvSpPr/>
            <p:nvPr/>
          </p:nvSpPr>
          <p:spPr>
            <a:xfrm>
              <a:off x="7893625" y="3428999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8355295" y="2842228"/>
              <a:ext cx="466441" cy="466441"/>
            </a:xfrm>
            <a:prstGeom prst="ellipse">
              <a:avLst/>
            </a:prstGeom>
            <a:solidFill>
              <a:srgbClr val="7AB38B">
                <a:alpha val="7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8035619" y="296208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11004744" y="927887"/>
              <a:ext cx="94160" cy="94160"/>
            </a:xfrm>
            <a:prstGeom prst="ellipse">
              <a:avLst/>
            </a:prstGeom>
            <a:solidFill>
              <a:srgbClr val="E3BEBE">
                <a:alpha val="2784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10407963" y="1870595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10407963" y="256085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plastic&#10;&#10;Description automatically generated" id="283" name="Google Shape;283;p10"/>
          <p:cNvPicPr preferRelativeResize="0"/>
          <p:nvPr/>
        </p:nvPicPr>
        <p:blipFill rotWithShape="1">
          <a:blip r:embed="rId3">
            <a:alphaModFix/>
          </a:blip>
          <a:srcRect b="-1" l="17647" r="-1" t="0"/>
          <a:stretch/>
        </p:blipFill>
        <p:spPr>
          <a:xfrm>
            <a:off x="3671775" y="0"/>
            <a:ext cx="2661680" cy="2424023"/>
          </a:xfrm>
          <a:custGeom>
            <a:rect b="b" l="l" r="r" t="t"/>
            <a:pathLst>
              <a:path extrusionOk="0" h="2424023" w="2661680">
                <a:moveTo>
                  <a:pt x="572886" y="0"/>
                </a:moveTo>
                <a:lnTo>
                  <a:pt x="2088794" y="0"/>
                </a:lnTo>
                <a:lnTo>
                  <a:pt x="2177378" y="66242"/>
                </a:lnTo>
                <a:cubicBezTo>
                  <a:pt x="2473153" y="310338"/>
                  <a:pt x="2661680" y="679744"/>
                  <a:pt x="2661680" y="1093183"/>
                </a:cubicBezTo>
                <a:cubicBezTo>
                  <a:pt x="2661680" y="1828186"/>
                  <a:pt x="2065843" y="2424023"/>
                  <a:pt x="1330840" y="2424023"/>
                </a:cubicBezTo>
                <a:cubicBezTo>
                  <a:pt x="595837" y="2424023"/>
                  <a:pt x="0" y="1828186"/>
                  <a:pt x="0" y="1093183"/>
                </a:cubicBezTo>
                <a:cubicBezTo>
                  <a:pt x="0" y="679744"/>
                  <a:pt x="188527" y="310338"/>
                  <a:pt x="484302" y="66242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ground, plastic&#10;&#10;Description automatically generated" id="284" name="Google Shape;284;p10"/>
          <p:cNvPicPr preferRelativeResize="0"/>
          <p:nvPr/>
        </p:nvPicPr>
        <p:blipFill rotWithShape="1">
          <a:blip r:embed="rId4">
            <a:alphaModFix/>
          </a:blip>
          <a:srcRect b="3" l="13038" r="10792" t="0"/>
          <a:stretch/>
        </p:blipFill>
        <p:spPr>
          <a:xfrm rot="5400000">
            <a:off x="-31281" y="2817641"/>
            <a:ext cx="4071640" cy="4009077"/>
          </a:xfrm>
          <a:custGeom>
            <a:rect b="b" l="l" r="r" t="t"/>
            <a:pathLst>
              <a:path extrusionOk="0" h="3951198" w="4012858">
                <a:moveTo>
                  <a:pt x="2361523" y="0"/>
                </a:moveTo>
                <a:cubicBezTo>
                  <a:pt x="2932125" y="0"/>
                  <a:pt x="3455460" y="202372"/>
                  <a:pt x="3863671" y="539257"/>
                </a:cubicBezTo>
                <a:lnTo>
                  <a:pt x="4012858" y="674848"/>
                </a:lnTo>
                <a:lnTo>
                  <a:pt x="4012858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Cum sa faci Penicilina la domiciliu" id="285" name="Google Shape;28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8849" y="3655734"/>
            <a:ext cx="3871564" cy="302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C8D1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2" name="Google Shape;292;p11"/>
          <p:cNvSpPr txBox="1"/>
          <p:nvPr>
            <p:ph type="title"/>
          </p:nvPr>
        </p:nvSpPr>
        <p:spPr>
          <a:xfrm>
            <a:off x="777240" y="777240"/>
            <a:ext cx="4606280" cy="5886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ill Sans"/>
              <a:buNone/>
            </a:pPr>
            <a:r>
              <a:rPr b="1" lang="ro-RO" sz="2400">
                <a:solidFill>
                  <a:schemeClr val="accent6"/>
                </a:solidFill>
              </a:rPr>
              <a:t>Grupa 4: </a:t>
            </a:r>
            <a:r>
              <a:rPr b="1" lang="ro-RO" sz="2400" u="sng">
                <a:solidFill>
                  <a:schemeClr val="accent6"/>
                </a:solidFill>
              </a:rPr>
              <a:t>Povestea penicilinei.</a:t>
            </a:r>
            <a:br>
              <a:rPr b="1" lang="ro-RO" sz="2400" u="sng">
                <a:solidFill>
                  <a:schemeClr val="accent6"/>
                </a:solidFill>
              </a:rPr>
            </a:br>
            <a:endParaRPr b="1" sz="2400">
              <a:solidFill>
                <a:schemeClr val="accent6"/>
              </a:solidFill>
            </a:endParaRPr>
          </a:p>
        </p:txBody>
      </p:sp>
      <p:grpSp>
        <p:nvGrpSpPr>
          <p:cNvPr id="293" name="Google Shape;293;p11"/>
          <p:cNvGrpSpPr/>
          <p:nvPr/>
        </p:nvGrpSpPr>
        <p:grpSpPr>
          <a:xfrm>
            <a:off x="7098662" y="1139113"/>
            <a:ext cx="3216262" cy="5187547"/>
            <a:chOff x="7098662" y="1139113"/>
            <a:chExt cx="3216262" cy="5187547"/>
          </a:xfrm>
        </p:grpSpPr>
        <p:sp>
          <p:nvSpPr>
            <p:cNvPr id="294" name="Google Shape;294;p11"/>
            <p:cNvSpPr/>
            <p:nvPr/>
          </p:nvSpPr>
          <p:spPr>
            <a:xfrm>
              <a:off x="9006431" y="1139113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9848483" y="3163278"/>
              <a:ext cx="466441" cy="466441"/>
            </a:xfrm>
            <a:prstGeom prst="ellipse">
              <a:avLst/>
            </a:prstGeom>
            <a:solidFill>
              <a:srgbClr val="94D682">
                <a:alpha val="7176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8802014" y="1873296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9735116" y="3778325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7098662" y="578700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7608370" y="6020880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11"/>
          <p:cNvSpPr/>
          <p:nvPr/>
        </p:nvSpPr>
        <p:spPr>
          <a:xfrm>
            <a:off x="5755981" y="-5608"/>
            <a:ext cx="2908231" cy="2025148"/>
          </a:xfrm>
          <a:custGeom>
            <a:rect b="b" l="l" r="r" t="t"/>
            <a:pathLst>
              <a:path extrusionOk="0" h="2192457" w="3148496">
                <a:moveTo>
                  <a:pt x="126334" y="0"/>
                </a:moveTo>
                <a:lnTo>
                  <a:pt x="3022163" y="0"/>
                </a:lnTo>
                <a:lnTo>
                  <a:pt x="3024784" y="5441"/>
                </a:lnTo>
                <a:cubicBezTo>
                  <a:pt x="3104445" y="193781"/>
                  <a:pt x="3148496" y="400851"/>
                  <a:pt x="3148496" y="618209"/>
                </a:cubicBezTo>
                <a:cubicBezTo>
                  <a:pt x="3148496" y="1487642"/>
                  <a:pt x="2443681" y="2192457"/>
                  <a:pt x="1574248" y="2192457"/>
                </a:cubicBezTo>
                <a:cubicBezTo>
                  <a:pt x="704815" y="2192457"/>
                  <a:pt x="0" y="1487642"/>
                  <a:pt x="0" y="618209"/>
                </a:cubicBezTo>
                <a:cubicBezTo>
                  <a:pt x="0" y="400851"/>
                  <a:pt x="44051" y="193781"/>
                  <a:pt x="123713" y="5441"/>
                </a:cubicBezTo>
                <a:close/>
              </a:path>
            </a:pathLst>
          </a:custGeom>
          <a:solidFill>
            <a:srgbClr val="E7EF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3">
            <a:alphaModFix/>
          </a:blip>
          <a:srcRect b="10442" l="14832" r="13582" t="37819"/>
          <a:stretch/>
        </p:blipFill>
        <p:spPr>
          <a:xfrm>
            <a:off x="5800061" y="-11217"/>
            <a:ext cx="2821468" cy="209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 rotWithShape="1">
          <a:blip r:embed="rId4">
            <a:alphaModFix/>
          </a:blip>
          <a:srcRect b="-4" l="5181" r="30552" t="0"/>
          <a:stretch/>
        </p:blipFill>
        <p:spPr>
          <a:xfrm>
            <a:off x="9291479" y="-11242"/>
            <a:ext cx="2900520" cy="3001390"/>
          </a:xfrm>
          <a:custGeom>
            <a:rect b="b" l="l" r="r" t="t"/>
            <a:pathLst>
              <a:path extrusionOk="0" h="2950272" w="2851120">
                <a:moveTo>
                  <a:pt x="261947" y="0"/>
                </a:moveTo>
                <a:lnTo>
                  <a:pt x="2851120" y="0"/>
                </a:lnTo>
                <a:lnTo>
                  <a:pt x="2851120" y="2741068"/>
                </a:lnTo>
                <a:lnTo>
                  <a:pt x="2738394" y="2795370"/>
                </a:lnTo>
                <a:cubicBezTo>
                  <a:pt x="2502571" y="2895116"/>
                  <a:pt x="2243296" y="2950272"/>
                  <a:pt x="1971138" y="2950272"/>
                </a:cubicBezTo>
                <a:cubicBezTo>
                  <a:pt x="882509" y="2950272"/>
                  <a:pt x="0" y="2067763"/>
                  <a:pt x="0" y="979134"/>
                </a:cubicBezTo>
                <a:cubicBezTo>
                  <a:pt x="0" y="638938"/>
                  <a:pt x="86183" y="318870"/>
                  <a:pt x="237906" y="3957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3" name="Google Shape;303;p11"/>
          <p:cNvSpPr txBox="1"/>
          <p:nvPr>
            <p:ph idx="1" type="body"/>
          </p:nvPr>
        </p:nvSpPr>
        <p:spPr>
          <a:xfrm>
            <a:off x="777240" y="1377091"/>
            <a:ext cx="4606280" cy="4799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ro-RO">
                <a:latin typeface="Times New Roman"/>
                <a:ea typeface="Times New Roman"/>
                <a:cs typeface="Times New Roman"/>
                <a:sym typeface="Times New Roman"/>
              </a:rPr>
              <a:t>În septembrie 1928, Alexander Fleming s-a întors la treabă în laboratorul său, după ce petrecuse luna august în concediu cu familia. Atunci a găsit, într-una dintre cutiile ce conțineau culturi de stafilococi (bacterii), o ciudată colonie de microorganisme de culoare albăstrie, iar în jurul ei, pe o rază de câțiva milimetri nu se putea observa nici o urmă de bacterie.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just">
              <a:lnSpc>
                <a:spcPct val="90000"/>
              </a:lnSpc>
              <a:spcBef>
                <a:spcPts val="3250"/>
              </a:spcBef>
              <a:spcAft>
                <a:spcPts val="0"/>
              </a:spcAft>
              <a:buSzPct val="100000"/>
              <a:buChar char="•"/>
            </a:pPr>
            <a:r>
              <a:rPr b="1" lang="ro-RO">
                <a:latin typeface="Times New Roman"/>
                <a:ea typeface="Times New Roman"/>
                <a:cs typeface="Times New Roman"/>
                <a:sym typeface="Times New Roman"/>
              </a:rPr>
              <a:t>Fleming era un bacteriolog cu multă experiență și-a dat seama imediat că fenomenul reprezintă ceva important. Acest mucegai, pe numele lui științific – penicillinium notatum – se dovedea un produs cu care se putea lupta împotriva infecțiilor, după 12  devine penicilina pe care o cunoaștem astăzi.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4020" lvl="0" marL="228600" rtl="0" algn="l">
              <a:lnSpc>
                <a:spcPct val="90000"/>
              </a:lnSpc>
              <a:spcBef>
                <a:spcPts val="325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100" u="sng"/>
          </a:p>
        </p:txBody>
      </p:sp>
      <p:sp>
        <p:nvSpPr>
          <p:cNvPr id="304" name="Google Shape;304;p11"/>
          <p:cNvSpPr/>
          <p:nvPr/>
        </p:nvSpPr>
        <p:spPr>
          <a:xfrm>
            <a:off x="9340879" y="3696279"/>
            <a:ext cx="2851120" cy="3167329"/>
          </a:xfrm>
          <a:custGeom>
            <a:rect b="b" l="l" r="r" t="t"/>
            <a:pathLst>
              <a:path extrusionOk="0" h="3429000" w="3086667">
                <a:moveTo>
                  <a:pt x="2133985" y="0"/>
                </a:moveTo>
                <a:cubicBezTo>
                  <a:pt x="2428627" y="0"/>
                  <a:pt x="2709322" y="59714"/>
                  <a:pt x="2964628" y="167699"/>
                </a:cubicBezTo>
                <a:lnTo>
                  <a:pt x="3086667" y="226489"/>
                </a:lnTo>
                <a:lnTo>
                  <a:pt x="3086667" y="3429000"/>
                </a:lnTo>
                <a:lnTo>
                  <a:pt x="440639" y="3429000"/>
                </a:lnTo>
                <a:lnTo>
                  <a:pt x="364451" y="3327116"/>
                </a:lnTo>
                <a:cubicBezTo>
                  <a:pt x="134356" y="2986530"/>
                  <a:pt x="0" y="2575948"/>
                  <a:pt x="0" y="2133985"/>
                </a:cubicBezTo>
                <a:cubicBezTo>
                  <a:pt x="0" y="955418"/>
                  <a:pt x="955418" y="0"/>
                  <a:pt x="2133985" y="0"/>
                </a:cubicBezTo>
                <a:close/>
              </a:path>
            </a:pathLst>
          </a:custGeom>
          <a:solidFill>
            <a:srgbClr val="DAF1D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11"/>
          <p:cNvPicPr preferRelativeResize="0"/>
          <p:nvPr/>
        </p:nvPicPr>
        <p:blipFill rotWithShape="1">
          <a:blip r:embed="rId5">
            <a:alphaModFix/>
          </a:blip>
          <a:srcRect b="23278" l="10086" r="29772" t="8791"/>
          <a:stretch/>
        </p:blipFill>
        <p:spPr>
          <a:xfrm>
            <a:off x="9288432" y="3581874"/>
            <a:ext cx="2900519" cy="32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6">
            <a:alphaModFix/>
          </a:blip>
          <a:srcRect b="2" l="0" r="2" t="16666"/>
          <a:stretch/>
        </p:blipFill>
        <p:spPr>
          <a:xfrm>
            <a:off x="9288432" y="3891692"/>
            <a:ext cx="3022127" cy="3022127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35967" y="2239032"/>
            <a:ext cx="3992118" cy="2517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Gill Sans"/>
              <a:buNone/>
            </a:pPr>
            <a:r>
              <a:rPr b="1" lang="ro-RO" sz="3200">
                <a:solidFill>
                  <a:srgbClr val="0070C0"/>
                </a:solidFill>
              </a:rPr>
              <a:t>2. MUCEGAI</a:t>
            </a:r>
            <a:endParaRPr/>
          </a:p>
        </p:txBody>
      </p:sp>
      <p:sp>
        <p:nvSpPr>
          <p:cNvPr id="313" name="Google Shape;313;p12"/>
          <p:cNvSpPr txBox="1"/>
          <p:nvPr>
            <p:ph idx="1" type="body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ro-RO"/>
              <a:t>Corpul alcătuit din </a:t>
            </a:r>
            <a:r>
              <a:rPr b="1" lang="ro-RO">
                <a:solidFill>
                  <a:srgbClr val="0070C0"/>
                </a:solidFill>
              </a:rPr>
              <a:t>hife</a:t>
            </a:r>
            <a:r>
              <a:rPr lang="ro-RO"/>
              <a:t> (filamente) care formează </a:t>
            </a:r>
            <a:r>
              <a:rPr b="1" lang="ro-RO">
                <a:solidFill>
                  <a:srgbClr val="0070C0"/>
                </a:solidFill>
              </a:rPr>
              <a:t>MICELIUL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ro-RO">
                <a:solidFill>
                  <a:schemeClr val="dk1"/>
                </a:solidFill>
              </a:rPr>
              <a:t>Se dezvoltă pe alimente, obiecte, preferă umezeala.  </a:t>
            </a:r>
            <a:endParaRPr b="1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ro-RO">
                <a:solidFill>
                  <a:schemeClr val="dk1"/>
                </a:solidFill>
              </a:rPr>
              <a:t>Se hrănesc </a:t>
            </a:r>
            <a:r>
              <a:rPr b="1" lang="ro-RO">
                <a:solidFill>
                  <a:srgbClr val="0070C0"/>
                </a:solidFill>
              </a:rPr>
              <a:t>heterotrof</a:t>
            </a:r>
            <a:r>
              <a:rPr lang="ro-RO">
                <a:solidFill>
                  <a:schemeClr val="dk1"/>
                </a:solidFill>
              </a:rPr>
              <a:t> </a:t>
            </a:r>
            <a:r>
              <a:rPr b="1" lang="ro-RO">
                <a:solidFill>
                  <a:srgbClr val="0070C0"/>
                </a:solidFill>
              </a:rPr>
              <a:t>saprofit </a:t>
            </a:r>
            <a:r>
              <a:rPr lang="ro-RO">
                <a:solidFill>
                  <a:schemeClr val="dk1"/>
                </a:solidFill>
              </a:rPr>
              <a:t>(cu substanțe gata preparate din alimente,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ro-RO">
                <a:solidFill>
                  <a:schemeClr val="dk1"/>
                </a:solidFill>
              </a:rPr>
              <a:t>			materie moartă)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ro-RO">
                <a:solidFill>
                  <a:schemeClr val="dk1"/>
                </a:solidFill>
              </a:rPr>
              <a:t>Se înmulțesc prin </a:t>
            </a:r>
            <a:r>
              <a:rPr b="1" lang="ro-RO">
                <a:solidFill>
                  <a:srgbClr val="0070C0"/>
                </a:solidFill>
              </a:rPr>
              <a:t>spori.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ro-RO">
                <a:solidFill>
                  <a:srgbClr val="0070C0"/>
                </a:solidFill>
              </a:rPr>
              <a:t>Exemple: mucegai verde – albăstrui, alb, negru.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</p:txBody>
      </p:sp>
      <p:pic>
        <p:nvPicPr>
          <p:cNvPr descr="A picture containing cheese, food&#10;&#10;Description automatically generated" id="314" name="Google Shape;3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5530" y="63698"/>
            <a:ext cx="2382710" cy="1761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 with low confidence" id="315" name="Google Shape;31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6461" y="2073733"/>
            <a:ext cx="2047875" cy="17644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map&#10;&#10;Description automatically generated" id="316" name="Google Shape;31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8878" y="2193276"/>
            <a:ext cx="26955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86339" y="5197475"/>
            <a:ext cx="2643760" cy="16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60432" y="345440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read&#10;&#10;Description automatically generated" id="319" name="Google Shape;319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48240" y="0"/>
            <a:ext cx="2543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everage&#10;&#10;Description automatically generated" id="320" name="Google Shape;32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21770" y="63698"/>
            <a:ext cx="2524746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48240" y="1816199"/>
            <a:ext cx="264376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71062" y="2132348"/>
            <a:ext cx="2516380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C8D1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9" name="Google Shape;329;p13"/>
          <p:cNvSpPr txBox="1"/>
          <p:nvPr>
            <p:ph type="title"/>
          </p:nvPr>
        </p:nvSpPr>
        <p:spPr>
          <a:xfrm>
            <a:off x="310515" y="624795"/>
            <a:ext cx="4606280" cy="687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Gill Sans"/>
              <a:buNone/>
            </a:pPr>
            <a:r>
              <a:rPr b="1" lang="ro-RO" sz="2800">
                <a:solidFill>
                  <a:srgbClr val="FF0000"/>
                </a:solidFill>
              </a:rPr>
              <a:t>3. CIUPERCI CU PĂLĂRIE</a:t>
            </a:r>
            <a:endParaRPr/>
          </a:p>
        </p:txBody>
      </p:sp>
      <p:sp>
        <p:nvSpPr>
          <p:cNvPr id="330" name="Google Shape;330;p13"/>
          <p:cNvSpPr txBox="1"/>
          <p:nvPr>
            <p:ph idx="1" type="body"/>
          </p:nvPr>
        </p:nvSpPr>
        <p:spPr>
          <a:xfrm>
            <a:off x="777240" y="1609725"/>
            <a:ext cx="4606280" cy="298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o-RO" sz="1800"/>
              <a:t>- se găsesc peste tot pe Glob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ro-RO" sz="1800"/>
              <a:t>-preferă locurile umede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ro-RO" sz="1800"/>
              <a:t>- se hrănesc</a:t>
            </a:r>
            <a:r>
              <a:rPr b="1" lang="ro-RO" sz="1800">
                <a:solidFill>
                  <a:srgbClr val="FF0000"/>
                </a:solidFill>
              </a:rPr>
              <a:t> heterotrof saprofit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ro-RO" sz="1800">
                <a:solidFill>
                  <a:srgbClr val="FF0000"/>
                </a:solidFill>
              </a:rPr>
              <a:t>- se înmulțesc </a:t>
            </a:r>
            <a:r>
              <a:rPr lang="ro-RO" sz="1800"/>
              <a:t>prin </a:t>
            </a:r>
            <a:r>
              <a:rPr b="1" lang="ro-RO" sz="1800">
                <a:solidFill>
                  <a:srgbClr val="FF0000"/>
                </a:solidFill>
              </a:rPr>
              <a:t>spori</a:t>
            </a:r>
            <a:endParaRPr/>
          </a:p>
        </p:txBody>
      </p:sp>
      <p:grpSp>
        <p:nvGrpSpPr>
          <p:cNvPr id="331" name="Google Shape;331;p13"/>
          <p:cNvGrpSpPr/>
          <p:nvPr/>
        </p:nvGrpSpPr>
        <p:grpSpPr>
          <a:xfrm>
            <a:off x="7760448" y="310026"/>
            <a:ext cx="1241209" cy="5965317"/>
            <a:chOff x="7760448" y="310026"/>
            <a:chExt cx="1241209" cy="5965317"/>
          </a:xfrm>
        </p:grpSpPr>
        <p:sp>
          <p:nvSpPr>
            <p:cNvPr id="332" name="Google Shape;332;p13"/>
            <p:cNvSpPr/>
            <p:nvPr/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784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8614834" y="5969563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8105126" y="573568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8308481" y="310026"/>
              <a:ext cx="226735" cy="226735"/>
            </a:xfrm>
            <a:prstGeom prst="ellipse">
              <a:avLst/>
            </a:prstGeom>
            <a:solidFill>
              <a:srgbClr val="94D6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8535216" y="735547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Diagram&#10;&#10;Description automatically generated" id="337" name="Google Shape;337;p13"/>
          <p:cNvPicPr preferRelativeResize="0"/>
          <p:nvPr/>
        </p:nvPicPr>
        <p:blipFill rotWithShape="1">
          <a:blip r:embed="rId3">
            <a:alphaModFix/>
          </a:blip>
          <a:srcRect b="-4" l="39" r="9206" t="0"/>
          <a:stretch/>
        </p:blipFill>
        <p:spPr>
          <a:xfrm>
            <a:off x="6429805" y="1465183"/>
            <a:ext cx="3604037" cy="3604037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grass, fungus, outdoor, agaric&#10;&#10;Description automatically generated" id="338" name="Google Shape;338;p13"/>
          <p:cNvPicPr preferRelativeResize="0"/>
          <p:nvPr/>
        </p:nvPicPr>
        <p:blipFill rotWithShape="1">
          <a:blip r:embed="rId4">
            <a:alphaModFix/>
          </a:blip>
          <a:srcRect b="-4" l="0" r="7549" t="0"/>
          <a:stretch/>
        </p:blipFill>
        <p:spPr>
          <a:xfrm>
            <a:off x="5032602" y="10"/>
            <a:ext cx="2623385" cy="1738122"/>
          </a:xfrm>
          <a:custGeom>
            <a:rect b="b" l="l" r="r" t="t"/>
            <a:pathLst>
              <a:path extrusionOk="0" h="1738132" w="2623385">
                <a:moveTo>
                  <a:pt x="76965" y="0"/>
                </a:moveTo>
                <a:lnTo>
                  <a:pt x="2546422" y="0"/>
                </a:lnTo>
                <a:lnTo>
                  <a:pt x="2596736" y="162088"/>
                </a:lnTo>
                <a:cubicBezTo>
                  <a:pt x="2614210" y="247476"/>
                  <a:pt x="2623385" y="335886"/>
                  <a:pt x="2623385" y="426440"/>
                </a:cubicBezTo>
                <a:cubicBezTo>
                  <a:pt x="2623385" y="1150868"/>
                  <a:pt x="2036121" y="1738132"/>
                  <a:pt x="1311693" y="1738132"/>
                </a:cubicBezTo>
                <a:cubicBezTo>
                  <a:pt x="587266" y="1738132"/>
                  <a:pt x="0" y="1150868"/>
                  <a:pt x="0" y="426440"/>
                </a:cubicBezTo>
                <a:cubicBezTo>
                  <a:pt x="0" y="335886"/>
                  <a:pt x="9177" y="247476"/>
                  <a:pt x="26649" y="16208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mushrooms growing in the grass&#10;&#10;Description automatically generated with medium confidence" id="339" name="Google Shape;339;p13"/>
          <p:cNvPicPr preferRelativeResize="0"/>
          <p:nvPr/>
        </p:nvPicPr>
        <p:blipFill rotWithShape="1">
          <a:blip r:embed="rId5">
            <a:alphaModFix/>
          </a:blip>
          <a:srcRect b="3" l="13111" r="21424" t="0"/>
          <a:stretch/>
        </p:blipFill>
        <p:spPr>
          <a:xfrm>
            <a:off x="9612966" y="10"/>
            <a:ext cx="2579034" cy="2619744"/>
          </a:xfrm>
          <a:custGeom>
            <a:rect b="b" l="l" r="r" t="t"/>
            <a:pathLst>
              <a:path extrusionOk="0" h="2619754" w="2579034">
                <a:moveTo>
                  <a:pt x="455682" y="0"/>
                </a:moveTo>
                <a:lnTo>
                  <a:pt x="2579034" y="0"/>
                </a:lnTo>
                <a:lnTo>
                  <a:pt x="2579034" y="2202359"/>
                </a:lnTo>
                <a:lnTo>
                  <a:pt x="2504372" y="2270216"/>
                </a:lnTo>
                <a:cubicBezTo>
                  <a:pt x="2239776" y="2488580"/>
                  <a:pt x="1900558" y="2619754"/>
                  <a:pt x="1530703" y="2619754"/>
                </a:cubicBezTo>
                <a:cubicBezTo>
                  <a:pt x="685318" y="2619754"/>
                  <a:pt x="0" y="1934436"/>
                  <a:pt x="0" y="1089051"/>
                </a:cubicBezTo>
                <a:cubicBezTo>
                  <a:pt x="0" y="666360"/>
                  <a:pt x="171330" y="283684"/>
                  <a:pt x="448332" y="668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stone&#10;&#10;Description automatically generated" id="340" name="Google Shape;340;p13"/>
          <p:cNvPicPr preferRelativeResize="0"/>
          <p:nvPr/>
        </p:nvPicPr>
        <p:blipFill rotWithShape="1">
          <a:blip r:embed="rId6">
            <a:alphaModFix/>
          </a:blip>
          <a:srcRect b="4" l="9773" r="23479" t="0"/>
          <a:stretch/>
        </p:blipFill>
        <p:spPr>
          <a:xfrm>
            <a:off x="9529612" y="4066748"/>
            <a:ext cx="2315058" cy="2315058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con&#10;&#10;Description automatically generated" id="341" name="Google Shape;34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533" y="3522400"/>
            <a:ext cx="6942338" cy="3251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</a:pPr>
            <a:r>
              <a:rPr lang="ro-RO" sz="2800"/>
              <a:t>Ciuperci comestibile:</a:t>
            </a:r>
            <a:endParaRPr/>
          </a:p>
        </p:txBody>
      </p:sp>
      <p:pic>
        <p:nvPicPr>
          <p:cNvPr id="347" name="Google Shape;347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4412" y="1331574"/>
            <a:ext cx="3426672" cy="282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070" y="1283197"/>
            <a:ext cx="3747961" cy="299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3465" y="1331574"/>
            <a:ext cx="3617919" cy="268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21326" y="4520609"/>
            <a:ext cx="3426672" cy="19722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tone&#10;&#10;Description automatically generated" id="351" name="Google Shape;35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097" y="4605819"/>
            <a:ext cx="3426673" cy="198974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5"/>
          <p:cNvSpPr txBox="1"/>
          <p:nvPr/>
        </p:nvSpPr>
        <p:spPr>
          <a:xfrm>
            <a:off x="2743200" y="4256540"/>
            <a:ext cx="7681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ghebe</a:t>
            </a:r>
            <a:endParaRPr/>
          </a:p>
        </p:txBody>
      </p:sp>
      <p:sp>
        <p:nvSpPr>
          <p:cNvPr id="353" name="Google Shape;353;p15"/>
          <p:cNvSpPr txBox="1"/>
          <p:nvPr/>
        </p:nvSpPr>
        <p:spPr>
          <a:xfrm>
            <a:off x="2644327" y="6511989"/>
            <a:ext cx="10802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Pleurotus</a:t>
            </a:r>
            <a:endParaRPr/>
          </a:p>
        </p:txBody>
      </p:sp>
      <p:sp>
        <p:nvSpPr>
          <p:cNvPr id="354" name="Google Shape;354;p15"/>
          <p:cNvSpPr txBox="1"/>
          <p:nvPr/>
        </p:nvSpPr>
        <p:spPr>
          <a:xfrm>
            <a:off x="7116391" y="4132163"/>
            <a:ext cx="6142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hribi</a:t>
            </a:r>
            <a:endParaRPr/>
          </a:p>
        </p:txBody>
      </p:sp>
      <p:sp>
        <p:nvSpPr>
          <p:cNvPr id="355" name="Google Shape;355;p15"/>
          <p:cNvSpPr txBox="1"/>
          <p:nvPr/>
        </p:nvSpPr>
        <p:spPr>
          <a:xfrm>
            <a:off x="6344244" y="6511989"/>
            <a:ext cx="18757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Piciorul căprioarei</a:t>
            </a:r>
            <a:endParaRPr/>
          </a:p>
        </p:txBody>
      </p:sp>
      <p:sp>
        <p:nvSpPr>
          <p:cNvPr id="356" name="Google Shape;356;p15"/>
          <p:cNvSpPr txBox="1"/>
          <p:nvPr/>
        </p:nvSpPr>
        <p:spPr>
          <a:xfrm>
            <a:off x="11075444" y="4021301"/>
            <a:ext cx="8824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gălbiori</a:t>
            </a:r>
            <a:endParaRPr/>
          </a:p>
        </p:txBody>
      </p:sp>
      <p:sp>
        <p:nvSpPr>
          <p:cNvPr id="357" name="Google Shape;357;p15"/>
          <p:cNvSpPr txBox="1"/>
          <p:nvPr/>
        </p:nvSpPr>
        <p:spPr>
          <a:xfrm>
            <a:off x="10665556" y="6511989"/>
            <a:ext cx="15264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Bureți de rouă</a:t>
            </a:r>
            <a:endParaRPr/>
          </a:p>
        </p:txBody>
      </p:sp>
      <p:pic>
        <p:nvPicPr>
          <p:cNvPr id="358" name="Google Shape;358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73465" y="4441206"/>
            <a:ext cx="3570303" cy="2093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"/>
          <p:cNvSpPr txBox="1"/>
          <p:nvPr>
            <p:ph type="title"/>
          </p:nvPr>
        </p:nvSpPr>
        <p:spPr>
          <a:xfrm>
            <a:off x="777240" y="365126"/>
            <a:ext cx="10659110" cy="83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ill Sans"/>
              <a:buNone/>
            </a:pPr>
            <a:r>
              <a:rPr lang="ro-RO" sz="3200"/>
              <a:t>Ciuperci otrăvitoare</a:t>
            </a:r>
            <a:endParaRPr/>
          </a:p>
        </p:txBody>
      </p:sp>
      <p:pic>
        <p:nvPicPr>
          <p:cNvPr id="364" name="Google Shape;364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018" y="1085009"/>
            <a:ext cx="3207182" cy="240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6"/>
          <p:cNvSpPr txBox="1"/>
          <p:nvPr/>
        </p:nvSpPr>
        <p:spPr>
          <a:xfrm>
            <a:off x="1390650" y="3560852"/>
            <a:ext cx="27463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Muscarița - Buretele pestriț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3775" y="485775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6"/>
          <p:cNvSpPr txBox="1"/>
          <p:nvPr/>
        </p:nvSpPr>
        <p:spPr>
          <a:xfrm>
            <a:off x="8181975" y="5057775"/>
            <a:ext cx="16737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Buretele viperei</a:t>
            </a:r>
            <a:endParaRPr/>
          </a:p>
        </p:txBody>
      </p:sp>
      <p:pic>
        <p:nvPicPr>
          <p:cNvPr id="368" name="Google Shape;36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029" y="3928972"/>
            <a:ext cx="3259171" cy="256390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6"/>
          <p:cNvSpPr txBox="1"/>
          <p:nvPr/>
        </p:nvSpPr>
        <p:spPr>
          <a:xfrm>
            <a:off x="2190201" y="6492874"/>
            <a:ext cx="18213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Buretele panterei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Gill Sans"/>
              <a:buNone/>
            </a:pPr>
            <a:r>
              <a:rPr b="1" lang="ro-RO" sz="3200" u="sng">
                <a:solidFill>
                  <a:srgbClr val="7030A0"/>
                </a:solidFill>
              </a:rPr>
              <a:t>4. Ciuperci parazite</a:t>
            </a:r>
            <a:br>
              <a:rPr lang="ro-RO" sz="3200"/>
            </a:br>
            <a:r>
              <a:rPr b="1" lang="ro-RO" sz="2800">
                <a:solidFill>
                  <a:srgbClr val="7030A0"/>
                </a:solidFill>
              </a:rPr>
              <a:t>-la plante: boli (rugini)</a:t>
            </a:r>
            <a:br>
              <a:rPr b="1" lang="ro-RO" sz="2800">
                <a:solidFill>
                  <a:srgbClr val="7030A0"/>
                </a:solidFill>
              </a:rPr>
            </a:br>
            <a:endParaRPr b="1" sz="2800">
              <a:solidFill>
                <a:srgbClr val="7030A0"/>
              </a:solidFill>
            </a:endParaRPr>
          </a:p>
        </p:txBody>
      </p:sp>
      <p:pic>
        <p:nvPicPr>
          <p:cNvPr descr="A close-up of a person's mouth&#10;&#10;Description automatically generated with low confidence" id="375" name="Google Shape;3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02" y="4001294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376" name="Google Shape;37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0504" y="111744"/>
            <a:ext cx="33528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041" y="4063206"/>
            <a:ext cx="28289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17529" y="1944069"/>
            <a:ext cx="2645192" cy="14849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leaf&#10;&#10;Description automatically generated with low confidence" id="379" name="Google Shape;379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43346" y="129067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7"/>
          <p:cNvSpPr txBox="1"/>
          <p:nvPr>
            <p:ph idx="1" type="body"/>
          </p:nvPr>
        </p:nvSpPr>
        <p:spPr>
          <a:xfrm>
            <a:off x="777240" y="1825625"/>
            <a:ext cx="951683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-"/>
            </a:pPr>
            <a:r>
              <a:rPr b="1" lang="ro-RO" sz="3200">
                <a:solidFill>
                  <a:srgbClr val="7030A0"/>
                </a:solidFill>
              </a:rPr>
              <a:t>la om: candidoza,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ro-RO" sz="3200">
                <a:solidFill>
                  <a:srgbClr val="7030A0"/>
                </a:solidFill>
              </a:rPr>
              <a:t>               micoza unghiei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ro-RO"/>
              <a:t>Importanța ciupercilor – </a:t>
            </a:r>
            <a:r>
              <a:rPr lang="ro-RO" sz="2200"/>
              <a:t>material video</a:t>
            </a:r>
            <a:endParaRPr/>
          </a:p>
        </p:txBody>
      </p:sp>
      <p:graphicFrame>
        <p:nvGraphicFramePr>
          <p:cNvPr id="386" name="Google Shape;386;p18"/>
          <p:cNvGraphicFramePr/>
          <p:nvPr/>
        </p:nvGraphicFramePr>
        <p:xfrm>
          <a:off x="777875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{E94419FC-3B82-4888-8BEB-7E0381AC82C7}</a:tableStyleId>
              </a:tblPr>
              <a:tblGrid>
                <a:gridCol w="3552825"/>
                <a:gridCol w="3552825"/>
                <a:gridCol w="3552825"/>
              </a:tblGrid>
              <a:tr h="1051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 u="none" cap="none" strike="noStrike"/>
                        <a:t>DROJDII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/>
                        <a:t>MUCEGAI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/>
                        <a:t>CIUPERCI CU PĂLĂRIE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51875"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ro-RO" sz="1800"/>
                        <a:t>Industria alcoolică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ro-RO" sz="1800"/>
                        <a:t>Produse de panificație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ro-RO" sz="1800"/>
                        <a:t>Brânză cu mucegai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ro-RO" sz="1800"/>
                        <a:t>Penicilina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ro-RO" sz="1800"/>
                        <a:t>DEscompunător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1800"/>
                        <a:t>-comestibile, hrănitoare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51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051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C8D1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3" name="Google Shape;393;p20"/>
          <p:cNvSpPr txBox="1"/>
          <p:nvPr>
            <p:ph type="title"/>
          </p:nvPr>
        </p:nvSpPr>
        <p:spPr>
          <a:xfrm>
            <a:off x="777239" y="777240"/>
            <a:ext cx="6168331" cy="24938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ro-RO" sz="4400"/>
              <a:t>Feed-back!!!</a:t>
            </a:r>
            <a:endParaRPr/>
          </a:p>
        </p:txBody>
      </p:sp>
      <p:sp>
        <p:nvSpPr>
          <p:cNvPr id="394" name="Google Shape;394;p20"/>
          <p:cNvSpPr txBox="1"/>
          <p:nvPr>
            <p:ph idx="1" type="body"/>
          </p:nvPr>
        </p:nvSpPr>
        <p:spPr>
          <a:xfrm>
            <a:off x="777239" y="3428999"/>
            <a:ext cx="6168331" cy="2747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o-RO" sz="1800" u="sng">
                <a:solidFill>
                  <a:schemeClr val="hlink"/>
                </a:solidFill>
                <a:hlinkClick r:id="rId3"/>
              </a:rPr>
              <a:t>CELE MAI FRUMOASE CIUPERCI DIN LUME - Dan Caragea (dan-caragea.ro)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ro-RO" sz="1800" u="sng">
                <a:solidFill>
                  <a:schemeClr val="hlink"/>
                </a:solidFill>
                <a:hlinkClick r:id="rId4"/>
              </a:rPr>
              <a:t>Word Art 2 - Edit - WordArt.com</a:t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grpSp>
        <p:nvGrpSpPr>
          <p:cNvPr id="395" name="Google Shape;395;p20"/>
          <p:cNvGrpSpPr/>
          <p:nvPr/>
        </p:nvGrpSpPr>
        <p:grpSpPr>
          <a:xfrm>
            <a:off x="7893625" y="927887"/>
            <a:ext cx="3205279" cy="2727847"/>
            <a:chOff x="7893625" y="927887"/>
            <a:chExt cx="3205279" cy="2727847"/>
          </a:xfrm>
        </p:grpSpPr>
        <p:sp>
          <p:nvSpPr>
            <p:cNvPr id="396" name="Google Shape;396;p20"/>
            <p:cNvSpPr/>
            <p:nvPr/>
          </p:nvSpPr>
          <p:spPr>
            <a:xfrm>
              <a:off x="7893625" y="3428999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8355295" y="2842228"/>
              <a:ext cx="466441" cy="466441"/>
            </a:xfrm>
            <a:prstGeom prst="ellipse">
              <a:avLst/>
            </a:prstGeom>
            <a:solidFill>
              <a:srgbClr val="7AB38B">
                <a:alpha val="7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8035619" y="296208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11004744" y="927887"/>
              <a:ext cx="94160" cy="94160"/>
            </a:xfrm>
            <a:prstGeom prst="ellipse">
              <a:avLst/>
            </a:prstGeom>
            <a:solidFill>
              <a:srgbClr val="E3BEBE">
                <a:alpha val="2784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10407963" y="1870595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10407963" y="256085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p20"/>
          <p:cNvPicPr preferRelativeResize="0"/>
          <p:nvPr/>
        </p:nvPicPr>
        <p:blipFill rotWithShape="1">
          <a:blip r:embed="rId5">
            <a:alphaModFix/>
          </a:blip>
          <a:srcRect b="0" l="0" r="18068" t="0"/>
          <a:stretch/>
        </p:blipFill>
        <p:spPr>
          <a:xfrm>
            <a:off x="4266581" y="0"/>
            <a:ext cx="4191619" cy="4079559"/>
          </a:xfrm>
          <a:custGeom>
            <a:rect b="b" l="l" r="r" t="t"/>
            <a:pathLst>
              <a:path extrusionOk="0" h="2424023" w="2661680">
                <a:moveTo>
                  <a:pt x="572886" y="0"/>
                </a:moveTo>
                <a:lnTo>
                  <a:pt x="2088794" y="0"/>
                </a:lnTo>
                <a:lnTo>
                  <a:pt x="2177378" y="66242"/>
                </a:lnTo>
                <a:cubicBezTo>
                  <a:pt x="2473153" y="310338"/>
                  <a:pt x="2661680" y="679744"/>
                  <a:pt x="2661680" y="1093183"/>
                </a:cubicBezTo>
                <a:cubicBezTo>
                  <a:pt x="2661680" y="1828186"/>
                  <a:pt x="2065843" y="2424023"/>
                  <a:pt x="1330840" y="2424023"/>
                </a:cubicBezTo>
                <a:cubicBezTo>
                  <a:pt x="595837" y="2424023"/>
                  <a:pt x="0" y="1828186"/>
                  <a:pt x="0" y="1093183"/>
                </a:cubicBezTo>
                <a:cubicBezTo>
                  <a:pt x="0" y="679744"/>
                  <a:pt x="188527" y="310338"/>
                  <a:pt x="484302" y="66242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03" name="Google Shape;403;p20"/>
          <p:cNvPicPr preferRelativeResize="0"/>
          <p:nvPr/>
        </p:nvPicPr>
        <p:blipFill rotWithShape="1">
          <a:blip r:embed="rId6">
            <a:alphaModFix/>
          </a:blip>
          <a:srcRect b="-1" l="8085" r="17013" t="0"/>
          <a:stretch/>
        </p:blipFill>
        <p:spPr>
          <a:xfrm>
            <a:off x="7600950" y="2337495"/>
            <a:ext cx="4591050" cy="4520506"/>
          </a:xfrm>
          <a:custGeom>
            <a:rect b="b" l="l" r="r" t="t"/>
            <a:pathLst>
              <a:path extrusionOk="0" h="3951198" w="4012858">
                <a:moveTo>
                  <a:pt x="2361523" y="0"/>
                </a:moveTo>
                <a:cubicBezTo>
                  <a:pt x="2932125" y="0"/>
                  <a:pt x="3455460" y="202372"/>
                  <a:pt x="3863671" y="539257"/>
                </a:cubicBezTo>
                <a:lnTo>
                  <a:pt x="4012858" y="674848"/>
                </a:lnTo>
                <a:lnTo>
                  <a:pt x="4012858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1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ro-RO"/>
              <a:t>Temă</a:t>
            </a:r>
            <a:endParaRPr/>
          </a:p>
        </p:txBody>
      </p:sp>
      <p:sp>
        <p:nvSpPr>
          <p:cNvPr id="409" name="Google Shape;409;p21"/>
          <p:cNvSpPr txBox="1"/>
          <p:nvPr>
            <p:ph idx="1" type="body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3431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ro-RO" sz="1200"/>
              <a:t>G1 - Cum putem dezvolta o afacere cu ciuperci? De ce avem nevoie?</a:t>
            </a:r>
            <a:endParaRPr/>
          </a:p>
          <a:p>
            <a:pPr indent="-23431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ro-RO" sz="1200"/>
              <a:t>G2 –Ciuperci bioluminiscente.</a:t>
            </a:r>
            <a:endParaRPr/>
          </a:p>
          <a:p>
            <a:pPr indent="-23431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ro-RO" sz="1200"/>
              <a:t>G3 - Ciuperci parazite/patogene la om. Caracteristici si tratament.</a:t>
            </a:r>
            <a:endParaRPr/>
          </a:p>
          <a:p>
            <a:pPr indent="-23431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ro-RO" sz="1200"/>
              <a:t>G4 – Ciupercile Shiitake.</a:t>
            </a:r>
            <a:endParaRPr/>
          </a:p>
          <a:p>
            <a:pPr indent="-23431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ro-RO" sz="1200"/>
              <a:t>G5 – Cum ar fi afectată viața noastră dacă ar dispărea ciupercile?</a:t>
            </a:r>
            <a:endParaRPr/>
          </a:p>
          <a:p>
            <a:pPr indent="-23431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ro-RO" sz="1200"/>
              <a:t>G6 – Trufele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ro-RO"/>
              <a:t>                                      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111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111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bstract bokeh light background" id="109" name="Google Shape;109;p2"/>
          <p:cNvPicPr preferRelativeResize="0"/>
          <p:nvPr/>
        </p:nvPicPr>
        <p:blipFill rotWithShape="1">
          <a:blip r:embed="rId3">
            <a:alphaModFix/>
          </a:blip>
          <a:srcRect b="14585" l="0" r="0" t="11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1219872" y="0"/>
            <a:ext cx="113367" cy="113367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0258414" y="63468"/>
            <a:ext cx="56114" cy="56114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702370" y="655738"/>
            <a:ext cx="466441" cy="4664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5179769" y="579797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10040824" y="374048"/>
            <a:ext cx="230878" cy="230878"/>
          </a:xfrm>
          <a:prstGeom prst="ellipse">
            <a:avLst/>
          </a:prstGeom>
          <a:solidFill>
            <a:srgbClr val="94D682">
              <a:alpha val="7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5395468" y="971670"/>
            <a:ext cx="113367" cy="1133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0494334" y="512240"/>
            <a:ext cx="703889" cy="703889"/>
          </a:xfrm>
          <a:prstGeom prst="ellipse">
            <a:avLst/>
          </a:prstGeom>
          <a:solidFill>
            <a:srgbClr val="CFE0B1">
              <a:alpha val="7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11941428" y="815149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1567435" y="1096664"/>
            <a:ext cx="405140" cy="405140"/>
          </a:xfrm>
          <a:prstGeom prst="ellipse">
            <a:avLst/>
          </a:prstGeom>
          <a:solidFill>
            <a:srgbClr val="B4E1BD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 rot="10800000">
            <a:off x="1524" y="1840754"/>
            <a:ext cx="12188952" cy="50172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>
            <p:ph type="ctrTitle"/>
          </p:nvPr>
        </p:nvSpPr>
        <p:spPr>
          <a:xfrm>
            <a:off x="777240" y="3688205"/>
            <a:ext cx="8731683" cy="11604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Gill Sans"/>
              <a:buNone/>
            </a:pPr>
            <a:r>
              <a:rPr lang="ro-RO" sz="6000">
                <a:solidFill>
                  <a:srgbClr val="FFFFFF"/>
                </a:solidFill>
              </a:rPr>
              <a:t>VIAȚA CIUPERCILOR</a:t>
            </a:r>
            <a:endParaRPr/>
          </a:p>
        </p:txBody>
      </p:sp>
      <p:sp>
        <p:nvSpPr>
          <p:cNvPr id="121" name="Google Shape;121;p2"/>
          <p:cNvSpPr txBox="1"/>
          <p:nvPr>
            <p:ph idx="1" type="subTitle"/>
          </p:nvPr>
        </p:nvSpPr>
        <p:spPr>
          <a:xfrm>
            <a:off x="777240" y="5121835"/>
            <a:ext cx="8731683" cy="61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ro-RO" sz="2200">
                <a:solidFill>
                  <a:srgbClr val="FFFFFF"/>
                </a:solidFill>
              </a:rPr>
              <a:t>Regnul FUNGI</a:t>
            </a: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9566319" y="1989824"/>
            <a:ext cx="226735" cy="226735"/>
          </a:xfrm>
          <a:prstGeom prst="ellipse">
            <a:avLst/>
          </a:prstGeom>
          <a:solidFill>
            <a:srgbClr val="7AB3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845330" y="2808040"/>
            <a:ext cx="226735" cy="226735"/>
          </a:xfrm>
          <a:prstGeom prst="ellipse">
            <a:avLst/>
          </a:prstGeom>
          <a:solidFill>
            <a:srgbClr val="7AB3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/>
          <p:nvPr>
            <p:ph type="title"/>
          </p:nvPr>
        </p:nvSpPr>
        <p:spPr>
          <a:xfrm>
            <a:off x="412946" y="3561710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ro-RO" sz="2200"/>
              <a:t>CE sunt ciupercile?</a:t>
            </a:r>
            <a:br>
              <a:rPr lang="ro-RO" sz="2200"/>
            </a:br>
            <a:r>
              <a:rPr lang="ro-RO" sz="2200"/>
              <a:t>- organisme: - unicelulare – colonii (drojdia)</a:t>
            </a:r>
            <a:br>
              <a:rPr lang="ro-RO" sz="2200"/>
            </a:br>
            <a:r>
              <a:rPr lang="ro-RO" sz="2200"/>
              <a:t> </a:t>
            </a:r>
            <a:br>
              <a:rPr lang="ro-RO" sz="2200"/>
            </a:br>
            <a:r>
              <a:rPr lang="ro-RO" sz="2200"/>
              <a:t>                 </a:t>
            </a:r>
            <a:br>
              <a:rPr lang="ro-RO" sz="2200"/>
            </a:br>
            <a:br>
              <a:rPr lang="ro-RO" sz="2200"/>
            </a:br>
            <a:br>
              <a:rPr lang="ro-RO" sz="2200"/>
            </a:br>
            <a:r>
              <a:rPr lang="ro-RO" sz="2200"/>
              <a:t>  - pluricelulare – corpul lor este format din hife (miceliu)           </a:t>
            </a:r>
            <a:br>
              <a:rPr lang="ro-RO" sz="2200"/>
            </a:br>
            <a:r>
              <a:rPr lang="ro-RO" sz="2200"/>
              <a:t>                                      </a:t>
            </a:r>
            <a:br>
              <a:rPr lang="ro-RO" sz="2200"/>
            </a:br>
            <a:endParaRPr sz="2200"/>
          </a:p>
        </p:txBody>
      </p:sp>
      <p:grpSp>
        <p:nvGrpSpPr>
          <p:cNvPr id="129" name="Google Shape;129;p3"/>
          <p:cNvGrpSpPr/>
          <p:nvPr/>
        </p:nvGrpSpPr>
        <p:grpSpPr>
          <a:xfrm>
            <a:off x="386988" y="1054513"/>
            <a:ext cx="10647045" cy="2089910"/>
            <a:chOff x="5714" y="417286"/>
            <a:chExt cx="10647045" cy="2089910"/>
          </a:xfrm>
        </p:grpSpPr>
        <p:sp>
          <p:nvSpPr>
            <p:cNvPr id="130" name="Google Shape;130;p3"/>
            <p:cNvSpPr/>
            <p:nvPr/>
          </p:nvSpPr>
          <p:spPr>
            <a:xfrm>
              <a:off x="5714" y="417286"/>
              <a:ext cx="1971613" cy="1358442"/>
            </a:xfrm>
            <a:prstGeom prst="roundRect">
              <a:avLst>
                <a:gd fmla="val 16667" name="adj"/>
              </a:avLst>
            </a:prstGeom>
            <a:blipFill rotWithShape="1">
              <a:blip r:embed="rId3">
                <a:alphaModFix/>
              </a:blip>
              <a:stretch>
                <a:fillRect b="0" l="-11999" r="-11997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14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5714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o-R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DROJDII</a:t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174572" y="417286"/>
              <a:ext cx="1971613" cy="1358442"/>
            </a:xfrm>
            <a:prstGeom prst="roundRect">
              <a:avLst>
                <a:gd fmla="val 16667" name="adj"/>
              </a:avLst>
            </a:prstGeom>
            <a:blipFill rotWithShape="1">
              <a:blip r:embed="rId4">
                <a:alphaModFix/>
              </a:blip>
              <a:stretch>
                <a:fillRect b="-3999" l="0" r="0" t="-3999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174572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2174572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o-R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MUCEGAI</a:t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343430" y="417286"/>
              <a:ext cx="1971613" cy="1358442"/>
            </a:xfrm>
            <a:prstGeom prst="roundRect">
              <a:avLst>
                <a:gd fmla="val 16667" name="adj"/>
              </a:avLst>
            </a:prstGeom>
            <a:blipFill rotWithShape="1">
              <a:blip r:embed="rId5">
                <a:alphaModFix/>
              </a:blip>
              <a:stretch>
                <a:fillRect b="0" l="-1998" r="-1999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343430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 txBox="1"/>
            <p:nvPr/>
          </p:nvSpPr>
          <p:spPr>
            <a:xfrm>
              <a:off x="4343430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o-R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RUGINI LA PLANTE</a:t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6593795" y="437934"/>
              <a:ext cx="1808600" cy="1275848"/>
            </a:xfrm>
            <a:prstGeom prst="roundRect">
              <a:avLst>
                <a:gd fmla="val 16667" name="adj"/>
              </a:avLst>
            </a:prstGeom>
            <a:blipFill rotWithShape="1">
              <a:blip r:embed="rId6">
                <a:alphaModFix/>
              </a:blip>
              <a:stretch>
                <a:fillRect b="0" l="-9999" r="-9999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512288" y="1755079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 txBox="1"/>
            <p:nvPr/>
          </p:nvSpPr>
          <p:spPr>
            <a:xfrm>
              <a:off x="6512288" y="1755079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681146" y="417286"/>
              <a:ext cx="1971613" cy="1358442"/>
            </a:xfrm>
            <a:prstGeom prst="roundRect">
              <a:avLst>
                <a:gd fmla="val 16667" name="adj"/>
              </a:avLst>
            </a:prstGeom>
            <a:blipFill rotWithShape="1">
              <a:blip r:embed="rId7">
                <a:alphaModFix/>
              </a:blip>
              <a:stretch>
                <a:fillRect b="0" l="-1998" r="-1999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81146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8681146" y="1775728"/>
              <a:ext cx="1971613" cy="731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o-R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CIUPERCI CU PĂLĂRIE ȘI PICIOR</a:t>
              </a:r>
              <a:endParaRPr/>
            </a:p>
          </p:txBody>
        </p:sp>
      </p:grpSp>
      <p:sp>
        <p:nvSpPr>
          <p:cNvPr id="145" name="Google Shape;145;p3"/>
          <p:cNvSpPr txBox="1"/>
          <p:nvPr/>
        </p:nvSpPr>
        <p:spPr>
          <a:xfrm>
            <a:off x="6941136" y="2832347"/>
            <a:ext cx="19834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CIUPERCI PARAZITE</a:t>
            </a:r>
            <a:endParaRPr/>
          </a:p>
        </p:txBody>
      </p:sp>
      <p:sp>
        <p:nvSpPr>
          <p:cNvPr id="146" name="Google Shape;146;p3"/>
          <p:cNvSpPr txBox="1"/>
          <p:nvPr/>
        </p:nvSpPr>
        <p:spPr>
          <a:xfrm>
            <a:off x="381274" y="267895"/>
            <a:ext cx="17363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CLASIFICARE:</a:t>
            </a:r>
            <a:endParaRPr/>
          </a:p>
        </p:txBody>
      </p:sp>
      <p:pic>
        <p:nvPicPr>
          <p:cNvPr descr="A picture containing cooking, several&#10;&#10;Description automatically generated" id="147" name="Google Shape;147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89256" y="3147527"/>
            <a:ext cx="1740220" cy="1448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map&#10;&#10;Description automatically generated" id="148" name="Google Shape;148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71900" y="5010082"/>
            <a:ext cx="2695575" cy="184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7498" y="50101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50" name="Google Shape;150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631608" y="3597747"/>
            <a:ext cx="3531692" cy="3200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/>
          <p:nvPr>
            <p:ph type="title"/>
          </p:nvPr>
        </p:nvSpPr>
        <p:spPr>
          <a:xfrm>
            <a:off x="755650" y="11747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ro-RO"/>
              <a:t>MiniLaborator</a:t>
            </a:r>
            <a:endParaRPr/>
          </a:p>
        </p:txBody>
      </p:sp>
      <p:grpSp>
        <p:nvGrpSpPr>
          <p:cNvPr id="156" name="Google Shape;156;p4"/>
          <p:cNvGrpSpPr/>
          <p:nvPr/>
        </p:nvGrpSpPr>
        <p:grpSpPr>
          <a:xfrm>
            <a:off x="755650" y="1098707"/>
            <a:ext cx="10659110" cy="5912245"/>
            <a:chOff x="0" y="68064"/>
            <a:chExt cx="10659110" cy="5912245"/>
          </a:xfrm>
        </p:grpSpPr>
        <p:sp>
          <p:nvSpPr>
            <p:cNvPr id="157" name="Google Shape;157;p4"/>
            <p:cNvSpPr/>
            <p:nvPr/>
          </p:nvSpPr>
          <p:spPr>
            <a:xfrm>
              <a:off x="0" y="68064"/>
              <a:ext cx="10659110" cy="723776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4"/>
            <p:cNvSpPr txBox="1"/>
            <p:nvPr/>
          </p:nvSpPr>
          <p:spPr>
            <a:xfrm>
              <a:off x="35332" y="103396"/>
              <a:ext cx="10588446" cy="653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ro-RO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Lucrare practică 1.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0" y="869601"/>
              <a:ext cx="10659110" cy="447780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4"/>
            <p:cNvSpPr txBox="1"/>
            <p:nvPr/>
          </p:nvSpPr>
          <p:spPr>
            <a:xfrm>
              <a:off x="21859" y="891460"/>
              <a:ext cx="10615392" cy="404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1" lang="ro-RO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Grupa 1: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0" y="1395141"/>
              <a:ext cx="10659110" cy="1072579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4"/>
            <p:cNvSpPr txBox="1"/>
            <p:nvPr/>
          </p:nvSpPr>
          <p:spPr>
            <a:xfrm>
              <a:off x="52359" y="1447500"/>
              <a:ext cx="10554392" cy="96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1" lang="ro-RO" sz="17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Materiale necesare</a:t>
              </a:r>
              <a:r>
                <a:rPr b="1" lang="ro-RO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 pahar, bol, lingură, sticlă – pet 500 ml., un păhărel de apă caldă, 1 lingură de zahăr, apă, un cubuleț de drojdie.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0" y="2545480"/>
              <a:ext cx="10659110" cy="541952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4"/>
            <p:cNvSpPr txBox="1"/>
            <p:nvPr/>
          </p:nvSpPr>
          <p:spPr>
            <a:xfrm>
              <a:off x="26456" y="2571936"/>
              <a:ext cx="10606198" cy="4890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1" lang="ro-RO" sz="17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 de lucru</a:t>
              </a:r>
              <a:r>
                <a:rPr b="1" lang="ro-RO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0" y="3087433"/>
              <a:ext cx="10659110" cy="810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4"/>
            <p:cNvSpPr txBox="1"/>
            <p:nvPr/>
          </p:nvSpPr>
          <p:spPr>
            <a:xfrm>
              <a:off x="0" y="3087433"/>
              <a:ext cx="10659110" cy="810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50" lIns="338425" spcFirstLastPara="1" rIns="128000" wrap="square" tIns="228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ro-RO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 pahar amestecați apa cu zahărul și drojdia, până se dizolvă, se toarnă amestecul în sticlă – pet, se așează un balon pe gâtul acesteia. Pet-ul se pune într-un bol în care este apă călduță. Urmăriți ce se întâmplă în 15-40 minute.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0" y="3897838"/>
              <a:ext cx="10659110" cy="430072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20994" y="3918832"/>
              <a:ext cx="10617122" cy="388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1" lang="ro-RO" sz="17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Discuții: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0" y="4405670"/>
              <a:ext cx="10659110" cy="429160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4"/>
            <p:cNvSpPr txBox="1"/>
            <p:nvPr/>
          </p:nvSpPr>
          <p:spPr>
            <a:xfrm>
              <a:off x="20950" y="4426620"/>
              <a:ext cx="10617210" cy="387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ro-RO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Ce observăm?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0" y="4912590"/>
              <a:ext cx="10659110" cy="532975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4"/>
            <p:cNvSpPr txBox="1"/>
            <p:nvPr/>
          </p:nvSpPr>
          <p:spPr>
            <a:xfrm>
              <a:off x="26018" y="4938608"/>
              <a:ext cx="10607074" cy="480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ro-RO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 rol are zahărul?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0" y="5523326"/>
              <a:ext cx="10659110" cy="456983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4"/>
            <p:cNvSpPr txBox="1"/>
            <p:nvPr/>
          </p:nvSpPr>
          <p:spPr>
            <a:xfrm>
              <a:off x="22308" y="5545634"/>
              <a:ext cx="10614494" cy="412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ro-RO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 se întâmplă cu balonul? DE ce?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ro-RO"/>
              <a:t>Rezultate.</a:t>
            </a:r>
            <a:endParaRPr/>
          </a:p>
        </p:txBody>
      </p:sp>
      <p:pic>
        <p:nvPicPr>
          <p:cNvPr descr="A picture containing wall, indoor&#10;&#10;Description automatically generated" id="180" name="Google Shape;18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170" y="3429000"/>
            <a:ext cx="3445933" cy="33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7525" y="0"/>
            <a:ext cx="5324475" cy="3064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ll, indoor, orange&#10;&#10;Description automatically generated" id="182" name="Google Shape;18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1782" y="3429000"/>
            <a:ext cx="2571750" cy="33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2850" y="3064174"/>
            <a:ext cx="3873499" cy="3793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&#10;&#10;Description automatically generated" id="184" name="Google Shape;18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-5400000">
            <a:off x="3961457" y="306043"/>
            <a:ext cx="2949575" cy="2337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C8D1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1" name="Google Shape;191;p6"/>
          <p:cNvSpPr txBox="1"/>
          <p:nvPr>
            <p:ph type="title"/>
          </p:nvPr>
        </p:nvSpPr>
        <p:spPr>
          <a:xfrm>
            <a:off x="777240" y="777240"/>
            <a:ext cx="4606280" cy="8610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br>
              <a:rPr lang="ro-RO" sz="4400"/>
            </a:br>
            <a:r>
              <a:rPr b="1" lang="ro-RO" sz="2800">
                <a:solidFill>
                  <a:schemeClr val="accent5"/>
                </a:solidFill>
              </a:rPr>
              <a:t>1. DROJDIA</a:t>
            </a:r>
            <a:br>
              <a:rPr lang="ro-RO" sz="2800"/>
            </a:br>
            <a:endParaRPr sz="2800"/>
          </a:p>
        </p:txBody>
      </p:sp>
      <p:sp>
        <p:nvSpPr>
          <p:cNvPr id="192" name="Google Shape;192;p6"/>
          <p:cNvSpPr txBox="1"/>
          <p:nvPr>
            <p:ph idx="1" type="body"/>
          </p:nvPr>
        </p:nvSpPr>
        <p:spPr>
          <a:xfrm>
            <a:off x="286250" y="1465183"/>
            <a:ext cx="4606280" cy="2747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o-RO" sz="1800"/>
              <a:t>- se hrănește cu substanțe dulci, produce fermentația alcoolică         alcool și CO2.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ro-RO" sz="1800"/>
              <a:t>- dospirea aluatului, obținerea berii, a vinului.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ro-RO" sz="1800"/>
              <a:t>Ex: drojdia de bere, de vin </a:t>
            </a:r>
            <a:endParaRPr sz="1800"/>
          </a:p>
        </p:txBody>
      </p:sp>
      <p:grpSp>
        <p:nvGrpSpPr>
          <p:cNvPr id="193" name="Google Shape;193;p6"/>
          <p:cNvGrpSpPr/>
          <p:nvPr/>
        </p:nvGrpSpPr>
        <p:grpSpPr>
          <a:xfrm>
            <a:off x="7760448" y="310026"/>
            <a:ext cx="1241209" cy="5965317"/>
            <a:chOff x="7760448" y="310026"/>
            <a:chExt cx="1241209" cy="5965317"/>
          </a:xfrm>
        </p:grpSpPr>
        <p:sp>
          <p:nvSpPr>
            <p:cNvPr id="194" name="Google Shape;194;p6"/>
            <p:cNvSpPr/>
            <p:nvPr/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784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614834" y="5969563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105126" y="573568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308481" y="310026"/>
              <a:ext cx="226735" cy="226735"/>
            </a:xfrm>
            <a:prstGeom prst="ellipse">
              <a:avLst/>
            </a:prstGeom>
            <a:solidFill>
              <a:srgbClr val="94D6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535216" y="735547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bread&#10;&#10;Description automatically generated" id="199" name="Google Shape;199;p6"/>
          <p:cNvPicPr preferRelativeResize="0"/>
          <p:nvPr/>
        </p:nvPicPr>
        <p:blipFill rotWithShape="1">
          <a:blip r:embed="rId3">
            <a:alphaModFix/>
          </a:blip>
          <a:srcRect b="-2" l="16323" r="34145" t="0"/>
          <a:stretch/>
        </p:blipFill>
        <p:spPr>
          <a:xfrm>
            <a:off x="6147151" y="1465183"/>
            <a:ext cx="3886691" cy="3604037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cooking, several&#10;&#10;Description automatically generated" id="200" name="Google Shape;200;p6"/>
          <p:cNvPicPr preferRelativeResize="0"/>
          <p:nvPr/>
        </p:nvPicPr>
        <p:blipFill rotWithShape="1">
          <a:blip r:embed="rId4">
            <a:alphaModFix/>
          </a:blip>
          <a:srcRect b="-5" l="13350" r="8915" t="0"/>
          <a:stretch/>
        </p:blipFill>
        <p:spPr>
          <a:xfrm>
            <a:off x="4826858" y="10"/>
            <a:ext cx="2829129" cy="1738122"/>
          </a:xfrm>
          <a:custGeom>
            <a:rect b="b" l="l" r="r" t="t"/>
            <a:pathLst>
              <a:path extrusionOk="0" h="1738132" w="2623385">
                <a:moveTo>
                  <a:pt x="76965" y="0"/>
                </a:moveTo>
                <a:lnTo>
                  <a:pt x="2546422" y="0"/>
                </a:lnTo>
                <a:lnTo>
                  <a:pt x="2596736" y="162088"/>
                </a:lnTo>
                <a:cubicBezTo>
                  <a:pt x="2614210" y="247476"/>
                  <a:pt x="2623385" y="335886"/>
                  <a:pt x="2623385" y="426440"/>
                </a:cubicBezTo>
                <a:cubicBezTo>
                  <a:pt x="2623385" y="1150868"/>
                  <a:pt x="2036121" y="1738132"/>
                  <a:pt x="1311693" y="1738132"/>
                </a:cubicBezTo>
                <a:cubicBezTo>
                  <a:pt x="587266" y="1738132"/>
                  <a:pt x="0" y="1150868"/>
                  <a:pt x="0" y="426440"/>
                </a:cubicBezTo>
                <a:cubicBezTo>
                  <a:pt x="0" y="335886"/>
                  <a:pt x="9177" y="247476"/>
                  <a:pt x="26649" y="16208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5">
            <a:alphaModFix/>
          </a:blip>
          <a:srcRect b="2" l="29255" r="15615" t="0"/>
          <a:stretch/>
        </p:blipFill>
        <p:spPr>
          <a:xfrm>
            <a:off x="9410700" y="10"/>
            <a:ext cx="2781300" cy="2619744"/>
          </a:xfrm>
          <a:custGeom>
            <a:rect b="b" l="l" r="r" t="t"/>
            <a:pathLst>
              <a:path extrusionOk="0" h="2619754" w="2579034">
                <a:moveTo>
                  <a:pt x="455682" y="0"/>
                </a:moveTo>
                <a:lnTo>
                  <a:pt x="2579034" y="0"/>
                </a:lnTo>
                <a:lnTo>
                  <a:pt x="2579034" y="2202359"/>
                </a:lnTo>
                <a:lnTo>
                  <a:pt x="2504372" y="2270216"/>
                </a:lnTo>
                <a:cubicBezTo>
                  <a:pt x="2239776" y="2488580"/>
                  <a:pt x="1900558" y="2619754"/>
                  <a:pt x="1530703" y="2619754"/>
                </a:cubicBezTo>
                <a:cubicBezTo>
                  <a:pt x="685318" y="2619754"/>
                  <a:pt x="0" y="1934436"/>
                  <a:pt x="0" y="1089051"/>
                </a:cubicBezTo>
                <a:cubicBezTo>
                  <a:pt x="0" y="666360"/>
                  <a:pt x="171330" y="283684"/>
                  <a:pt x="448332" y="668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beverage&#10;&#10;Description automatically generated" id="202" name="Google Shape;202;p6"/>
          <p:cNvPicPr preferRelativeResize="0"/>
          <p:nvPr/>
        </p:nvPicPr>
        <p:blipFill rotWithShape="1">
          <a:blip r:embed="rId6">
            <a:alphaModFix/>
          </a:blip>
          <a:srcRect b="2" l="24546" r="454" t="0"/>
          <a:stretch/>
        </p:blipFill>
        <p:spPr>
          <a:xfrm>
            <a:off x="9348049" y="4066748"/>
            <a:ext cx="2496621" cy="2315058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3" name="Google Shape;203;p6"/>
          <p:cNvSpPr/>
          <p:nvPr/>
        </p:nvSpPr>
        <p:spPr>
          <a:xfrm>
            <a:off x="2603606" y="1772029"/>
            <a:ext cx="362276" cy="19620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4844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lass of beer&#10;&#10;Description automatically generated with medium confidence" id="204" name="Google Shape;20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5749" y="3659520"/>
            <a:ext cx="2027857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person, chocolate, dessert&#10;&#10;Description automatically generated" id="205" name="Google Shape;205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82625" y="4973479"/>
            <a:ext cx="2562225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/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ro-RO"/>
              <a:t>Mini Laborator</a:t>
            </a:r>
            <a:endParaRPr/>
          </a:p>
        </p:txBody>
      </p:sp>
      <p:grpSp>
        <p:nvGrpSpPr>
          <p:cNvPr id="211" name="Google Shape;211;p7"/>
          <p:cNvGrpSpPr/>
          <p:nvPr/>
        </p:nvGrpSpPr>
        <p:grpSpPr>
          <a:xfrm>
            <a:off x="777240" y="1899836"/>
            <a:ext cx="10659110" cy="4202915"/>
            <a:chOff x="0" y="74211"/>
            <a:chExt cx="10659110" cy="4202915"/>
          </a:xfrm>
        </p:grpSpPr>
        <p:sp>
          <p:nvSpPr>
            <p:cNvPr id="212" name="Google Shape;212;p7"/>
            <p:cNvSpPr/>
            <p:nvPr/>
          </p:nvSpPr>
          <p:spPr>
            <a:xfrm>
              <a:off x="0" y="74211"/>
              <a:ext cx="10659110" cy="794503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7"/>
            <p:cNvSpPr txBox="1"/>
            <p:nvPr/>
          </p:nvSpPr>
          <p:spPr>
            <a:xfrm>
              <a:off x="38784" y="112995"/>
              <a:ext cx="10581542" cy="716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o-RO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Lucrare practică 2 .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0" y="926314"/>
              <a:ext cx="10659110" cy="794503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7"/>
            <p:cNvSpPr txBox="1"/>
            <p:nvPr/>
          </p:nvSpPr>
          <p:spPr>
            <a:xfrm>
              <a:off x="38784" y="965098"/>
              <a:ext cx="10581542" cy="716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o-RO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Grupa 2: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0" y="1778417"/>
              <a:ext cx="10659110" cy="794503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7"/>
            <p:cNvSpPr txBox="1"/>
            <p:nvPr/>
          </p:nvSpPr>
          <p:spPr>
            <a:xfrm>
              <a:off x="38784" y="1817201"/>
              <a:ext cx="10581542" cy="716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o-RO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Materiale necesare: pâine uscată, umezită, prăjită, pungi, cariocă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0" y="2630520"/>
              <a:ext cx="10659110" cy="794503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7"/>
            <p:cNvSpPr txBox="1"/>
            <p:nvPr/>
          </p:nvSpPr>
          <p:spPr>
            <a:xfrm>
              <a:off x="38784" y="2669304"/>
              <a:ext cx="10581542" cy="716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o-RO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 de lucru: se pun feliile de pâine în trei pungi diferite, se leagă, se notează pe pungă tipul de pâine, se așează la întuneric și căldură (ex. într-un sertar). Se analizează după 2-3 zile.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0" y="3482623"/>
              <a:ext cx="10659110" cy="794503"/>
            </a:xfrm>
            <a:prstGeom prst="roundRect">
              <a:avLst>
                <a:gd fmla="val 16667" name="adj"/>
              </a:avLst>
            </a:prstGeom>
            <a:solidFill>
              <a:srgbClr val="46B65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7"/>
            <p:cNvSpPr txBox="1"/>
            <p:nvPr/>
          </p:nvSpPr>
          <p:spPr>
            <a:xfrm>
              <a:off x="38784" y="3521407"/>
              <a:ext cx="10581542" cy="716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o-RO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Observații: În ce condiții mucegaiul s-a dezvoltat mai repede?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C8D1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8" name="Google Shape;228;p8"/>
          <p:cNvSpPr txBox="1"/>
          <p:nvPr>
            <p:ph type="title"/>
          </p:nvPr>
        </p:nvSpPr>
        <p:spPr>
          <a:xfrm>
            <a:off x="274105" y="-492393"/>
            <a:ext cx="5049402" cy="12688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ro-RO" sz="4400"/>
              <a:t>Rezultate</a:t>
            </a:r>
            <a:endParaRPr/>
          </a:p>
        </p:txBody>
      </p:sp>
      <p:grpSp>
        <p:nvGrpSpPr>
          <p:cNvPr id="229" name="Google Shape;229;p8"/>
          <p:cNvGrpSpPr/>
          <p:nvPr/>
        </p:nvGrpSpPr>
        <p:grpSpPr>
          <a:xfrm>
            <a:off x="3167261" y="284085"/>
            <a:ext cx="1926077" cy="6042575"/>
            <a:chOff x="3167261" y="284085"/>
            <a:chExt cx="1926077" cy="6042575"/>
          </a:xfrm>
        </p:grpSpPr>
        <p:sp>
          <p:nvSpPr>
            <p:cNvPr id="230" name="Google Shape;230;p8"/>
            <p:cNvSpPr/>
            <p:nvPr/>
          </p:nvSpPr>
          <p:spPr>
            <a:xfrm>
              <a:off x="4277850" y="6020880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4979971" y="578700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3167261" y="284085"/>
              <a:ext cx="175922" cy="175922"/>
            </a:xfrm>
            <a:prstGeom prst="ellipse">
              <a:avLst/>
            </a:prstGeom>
            <a:solidFill>
              <a:srgbClr val="E3F1E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519106" y="417070"/>
              <a:ext cx="466441" cy="466441"/>
            </a:xfrm>
            <a:prstGeom prst="ellipse">
              <a:avLst/>
            </a:prstGeom>
            <a:solidFill>
              <a:srgbClr val="E3B2A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4" name="Google Shape;234;p8"/>
          <p:cNvPicPr preferRelativeResize="0"/>
          <p:nvPr/>
        </p:nvPicPr>
        <p:blipFill rotWithShape="1">
          <a:blip r:embed="rId3">
            <a:alphaModFix/>
          </a:blip>
          <a:srcRect b="25001" l="0" r="2" t="0"/>
          <a:stretch/>
        </p:blipFill>
        <p:spPr>
          <a:xfrm>
            <a:off x="539733" y="1265500"/>
            <a:ext cx="3656618" cy="3656618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5" name="Google Shape;235;p8"/>
          <p:cNvSpPr/>
          <p:nvPr/>
        </p:nvSpPr>
        <p:spPr>
          <a:xfrm>
            <a:off x="4337392" y="284085"/>
            <a:ext cx="1571298" cy="1571298"/>
          </a:xfrm>
          <a:prstGeom prst="ellipse">
            <a:avLst/>
          </a:prstGeom>
          <a:solidFill>
            <a:srgbClr val="B4E1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4696" y="284084"/>
            <a:ext cx="1571299" cy="15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5">
            <a:alphaModFix/>
          </a:blip>
          <a:srcRect b="24997" l="0" r="-4" t="0"/>
          <a:stretch/>
        </p:blipFill>
        <p:spPr>
          <a:xfrm>
            <a:off x="246128" y="4355419"/>
            <a:ext cx="1990577" cy="1990577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6">
            <a:alphaModFix/>
          </a:blip>
          <a:srcRect b="24863" l="0" r="1" t="138"/>
          <a:stretch/>
        </p:blipFill>
        <p:spPr>
          <a:xfrm>
            <a:off x="3521084" y="3155327"/>
            <a:ext cx="2255677" cy="2255677"/>
          </a:xfrm>
          <a:custGeom>
            <a:rect b="b" l="l" r="r" t="t"/>
            <a:pathLst>
              <a:path extrusionOk="0" h="3111160" w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plastic&#10;&#10;Description automatically generated" id="239" name="Google Shape;239;p8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72274" y="3314701"/>
            <a:ext cx="5419725" cy="3336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8007422" y="-1195965"/>
            <a:ext cx="3037392" cy="550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D3C8D1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7" name="Google Shape;247;p9"/>
          <p:cNvSpPr txBox="1"/>
          <p:nvPr>
            <p:ph type="title"/>
          </p:nvPr>
        </p:nvSpPr>
        <p:spPr>
          <a:xfrm>
            <a:off x="3085904" y="-27090"/>
            <a:ext cx="10056423" cy="949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ro-RO" sz="4400"/>
              <a:t>MiniLaborator</a:t>
            </a:r>
            <a:endParaRPr/>
          </a:p>
        </p:txBody>
      </p:sp>
      <p:sp>
        <p:nvSpPr>
          <p:cNvPr id="248" name="Google Shape;248;p9"/>
          <p:cNvSpPr/>
          <p:nvPr/>
        </p:nvSpPr>
        <p:spPr>
          <a:xfrm flipH="1">
            <a:off x="0" y="0"/>
            <a:ext cx="2861965" cy="3133761"/>
          </a:xfrm>
          <a:custGeom>
            <a:rect b="b" l="l" r="r" t="t"/>
            <a:pathLst>
              <a:path extrusionOk="0" h="3258904" w="2976254">
                <a:moveTo>
                  <a:pt x="152193" y="0"/>
                </a:moveTo>
                <a:lnTo>
                  <a:pt x="2976254" y="0"/>
                </a:lnTo>
                <a:lnTo>
                  <a:pt x="2976254" y="3192289"/>
                </a:lnTo>
                <a:lnTo>
                  <a:pt x="2908439" y="3209726"/>
                </a:lnTo>
                <a:cubicBezTo>
                  <a:pt x="2750864" y="3241971"/>
                  <a:pt x="2587711" y="3258904"/>
                  <a:pt x="2420603" y="3258904"/>
                </a:cubicBezTo>
                <a:cubicBezTo>
                  <a:pt x="1083741" y="3258904"/>
                  <a:pt x="0" y="2175163"/>
                  <a:pt x="0" y="838301"/>
                </a:cubicBezTo>
                <a:cubicBezTo>
                  <a:pt x="0" y="587639"/>
                  <a:pt x="38100" y="345877"/>
                  <a:pt x="108826" y="118488"/>
                </a:cubicBezTo>
                <a:close/>
              </a:path>
            </a:pathLst>
          </a:custGeom>
          <a:solidFill>
            <a:srgbClr val="F1D8D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9"/>
          <p:cNvSpPr/>
          <p:nvPr/>
        </p:nvSpPr>
        <p:spPr>
          <a:xfrm>
            <a:off x="8741688" y="0"/>
            <a:ext cx="3069870" cy="1722653"/>
          </a:xfrm>
          <a:custGeom>
            <a:rect b="b" l="l" r="r" t="t"/>
            <a:pathLst>
              <a:path extrusionOk="0" h="2474031" w="4408870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rgbClr val="E7EF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9"/>
          <p:cNvPicPr preferRelativeResize="0"/>
          <p:nvPr/>
        </p:nvPicPr>
        <p:blipFill rotWithShape="1">
          <a:blip r:embed="rId3">
            <a:alphaModFix/>
          </a:blip>
          <a:srcRect b="10444" l="14832" r="13582" t="48374"/>
          <a:stretch/>
        </p:blipFill>
        <p:spPr>
          <a:xfrm flipH="1">
            <a:off x="8755821" y="0"/>
            <a:ext cx="3041605" cy="17497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9"/>
          <p:cNvGrpSpPr/>
          <p:nvPr/>
        </p:nvGrpSpPr>
        <p:grpSpPr>
          <a:xfrm>
            <a:off x="2768271" y="1901154"/>
            <a:ext cx="9049452" cy="847077"/>
            <a:chOff x="2768271" y="1901154"/>
            <a:chExt cx="9049452" cy="847077"/>
          </a:xfrm>
        </p:grpSpPr>
        <p:sp>
          <p:nvSpPr>
            <p:cNvPr id="252" name="Google Shape;252;p9"/>
            <p:cNvSpPr/>
            <p:nvPr/>
          </p:nvSpPr>
          <p:spPr>
            <a:xfrm>
              <a:off x="2859169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768271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11590988" y="1901154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11124547" y="2281790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11244401" y="199874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7" name="Google Shape;257;p9"/>
          <p:cNvPicPr preferRelativeResize="0"/>
          <p:nvPr/>
        </p:nvPicPr>
        <p:blipFill rotWithShape="1">
          <a:blip r:embed="rId4">
            <a:alphaModFix/>
          </a:blip>
          <a:srcRect b="12941" l="35296" r="12287" t="39487"/>
          <a:stretch/>
        </p:blipFill>
        <p:spPr>
          <a:xfrm flipH="1" rot="-5400000">
            <a:off x="-172120" y="172121"/>
            <a:ext cx="3139374" cy="279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9"/>
          <p:cNvPicPr preferRelativeResize="0"/>
          <p:nvPr/>
        </p:nvPicPr>
        <p:blipFill rotWithShape="1">
          <a:blip r:embed="rId5">
            <a:alphaModFix/>
          </a:blip>
          <a:srcRect b="12942" l="10841" r="12288" t="10973"/>
          <a:stretch/>
        </p:blipFill>
        <p:spPr>
          <a:xfrm>
            <a:off x="5972659" y="535933"/>
            <a:ext cx="2067327" cy="20462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9"/>
          <p:cNvGrpSpPr/>
          <p:nvPr/>
        </p:nvGrpSpPr>
        <p:grpSpPr>
          <a:xfrm>
            <a:off x="1068123" y="1630372"/>
            <a:ext cx="10056424" cy="4694690"/>
            <a:chOff x="0" y="1597"/>
            <a:chExt cx="10056424" cy="4694690"/>
          </a:xfrm>
        </p:grpSpPr>
        <p:sp>
          <p:nvSpPr>
            <p:cNvPr id="260" name="Google Shape;260;p9"/>
            <p:cNvSpPr/>
            <p:nvPr/>
          </p:nvSpPr>
          <p:spPr>
            <a:xfrm>
              <a:off x="0" y="3853283"/>
              <a:ext cx="10056424" cy="843004"/>
            </a:xfrm>
            <a:prstGeom prst="rect">
              <a:avLst/>
            </a:prstGeom>
            <a:gradFill>
              <a:gsLst>
                <a:gs pos="0">
                  <a:srgbClr val="69BA57"/>
                </a:gs>
                <a:gs pos="50000">
                  <a:srgbClr val="50B532"/>
                </a:gs>
                <a:gs pos="100000">
                  <a:srgbClr val="43A52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9"/>
            <p:cNvSpPr txBox="1"/>
            <p:nvPr/>
          </p:nvSpPr>
          <p:spPr>
            <a:xfrm>
              <a:off x="0" y="3853283"/>
              <a:ext cx="10056424" cy="843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o-RO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Observații: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o-RO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În ce condiții mucegaiul s-a dezvoltat mai repede?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 rot="10800000">
              <a:off x="0" y="2569388"/>
              <a:ext cx="10056424" cy="1296540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69BA57"/>
                </a:gs>
                <a:gs pos="50000">
                  <a:srgbClr val="50B532"/>
                </a:gs>
                <a:gs pos="100000">
                  <a:srgbClr val="43A52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9"/>
            <p:cNvSpPr txBox="1"/>
            <p:nvPr/>
          </p:nvSpPr>
          <p:spPr>
            <a:xfrm>
              <a:off x="0" y="2569388"/>
              <a:ext cx="10056424" cy="8424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o-RO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 de lucru: se pune câte o jumătate de lămâie în fiecare pungă, jumătate de lamâie uscată / jumătate umezită, se leagă punga și se notează tipul de lămâie(uscată/ umedă). Se lasă într-un spațiu închis, la întuneric și căldură. Se analizează după 3-4 zile.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 rot="10800000">
              <a:off x="0" y="1285492"/>
              <a:ext cx="10056424" cy="1296540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69BA57"/>
                </a:gs>
                <a:gs pos="50000">
                  <a:srgbClr val="50B532"/>
                </a:gs>
                <a:gs pos="100000">
                  <a:srgbClr val="43A52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9"/>
            <p:cNvSpPr txBox="1"/>
            <p:nvPr/>
          </p:nvSpPr>
          <p:spPr>
            <a:xfrm>
              <a:off x="0" y="1285492"/>
              <a:ext cx="10056424" cy="8424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o-RO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Materiale necesare: lămâie, 2 pungi, cariocă.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 rot="10800000">
              <a:off x="0" y="1597"/>
              <a:ext cx="10056424" cy="1296540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69BA57"/>
                </a:gs>
                <a:gs pos="50000">
                  <a:srgbClr val="50B532"/>
                </a:gs>
                <a:gs pos="100000">
                  <a:srgbClr val="43A52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9"/>
            <p:cNvSpPr txBox="1"/>
            <p:nvPr/>
          </p:nvSpPr>
          <p:spPr>
            <a:xfrm>
              <a:off x="0" y="1597"/>
              <a:ext cx="10056424" cy="8424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o-RO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Grupa 3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fettiVTI">
  <a:themeElements>
    <a:clrScheme name="AnalogousFromDarkSeedLeftStep">
      <a:dk1>
        <a:srgbClr val="000000"/>
      </a:dk1>
      <a:lt1>
        <a:srgbClr val="FFFFFF"/>
      </a:lt1>
      <a:dk2>
        <a:srgbClr val="223C2B"/>
      </a:dk2>
      <a:lt2>
        <a:srgbClr val="E8E2E7"/>
      </a:lt2>
      <a:accent1>
        <a:srgbClr val="48B65E"/>
      </a:accent1>
      <a:accent2>
        <a:srgbClr val="54B13B"/>
      </a:accent2>
      <a:accent3>
        <a:srgbClr val="87AD44"/>
      </a:accent3>
      <a:accent4>
        <a:srgbClr val="AAA438"/>
      </a:accent4>
      <a:accent5>
        <a:srgbClr val="C38C4D"/>
      </a:accent5>
      <a:accent6>
        <a:srgbClr val="B1493B"/>
      </a:accent6>
      <a:hlink>
        <a:srgbClr val="9D7E34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2021-03-20T06:46:47Z</dcterms:created>
  <dc:creator>ANA CRISTEA</dc:creator>
</cp:coreProperties>
</file>